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9" r:id="rId1"/>
  </p:sldMasterIdLst>
  <p:notesMasterIdLst>
    <p:notesMasterId r:id="rId27"/>
  </p:notesMasterIdLst>
  <p:handoutMasterIdLst>
    <p:handoutMasterId r:id="rId28"/>
  </p:handoutMasterIdLst>
  <p:sldIdLst>
    <p:sldId id="256" r:id="rId2"/>
    <p:sldId id="259" r:id="rId3"/>
    <p:sldId id="267" r:id="rId4"/>
    <p:sldId id="260" r:id="rId5"/>
    <p:sldId id="288" r:id="rId6"/>
    <p:sldId id="276" r:id="rId7"/>
    <p:sldId id="292" r:id="rId8"/>
    <p:sldId id="268" r:id="rId9"/>
    <p:sldId id="293" r:id="rId10"/>
    <p:sldId id="294" r:id="rId11"/>
    <p:sldId id="290" r:id="rId12"/>
    <p:sldId id="289" r:id="rId13"/>
    <p:sldId id="265" r:id="rId14"/>
    <p:sldId id="295" r:id="rId15"/>
    <p:sldId id="272" r:id="rId16"/>
    <p:sldId id="278" r:id="rId17"/>
    <p:sldId id="279" r:id="rId18"/>
    <p:sldId id="280" r:id="rId19"/>
    <p:sldId id="296" r:id="rId20"/>
    <p:sldId id="282" r:id="rId21"/>
    <p:sldId id="283" r:id="rId22"/>
    <p:sldId id="284" r:id="rId23"/>
    <p:sldId id="286" r:id="rId24"/>
    <p:sldId id="285" r:id="rId25"/>
    <p:sldId id="287" r:id="rId2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C7D"/>
    <a:srgbClr val="FF6600"/>
    <a:srgbClr val="E4E7F3"/>
    <a:srgbClr val="D5652C"/>
    <a:srgbClr val="D0D1D3"/>
    <a:srgbClr val="215DA0"/>
    <a:srgbClr val="FDB913"/>
    <a:srgbClr val="45FF2D"/>
    <a:srgbClr val="8ED8FF"/>
    <a:srgbClr val="0095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5" autoAdjust="0"/>
    <p:restoredTop sz="99877" autoAdjust="0"/>
  </p:normalViewPr>
  <p:slideViewPr>
    <p:cSldViewPr snapToGrid="0" snapToObjects="1">
      <p:cViewPr varScale="1">
        <p:scale>
          <a:sx n="80" d="100"/>
          <a:sy n="80" d="100"/>
        </p:scale>
        <p:origin x="1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192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sz="quarter" idx="1"/>
          </p:nvPr>
        </p:nvSpPr>
        <p:spPr>
          <a:xfrm>
            <a:off x="4143588" y="1"/>
            <a:ext cx="3169920" cy="480060"/>
          </a:xfrm>
          <a:prstGeom prst="rect">
            <a:avLst/>
          </a:prstGeom>
        </p:spPr>
        <p:txBody>
          <a:bodyPr vert="horz" lIns="96656" tIns="48328" rIns="96656" bIns="48328" rtlCol="0"/>
          <a:lstStyle>
            <a:lvl1pPr algn="r">
              <a:defRPr sz="1200"/>
            </a:lvl1pPr>
          </a:lstStyle>
          <a:p>
            <a:r>
              <a:rPr lang="en-US" smtClean="0"/>
              <a:t>4/29/2017</a:t>
            </a:r>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6" tIns="48328" rIns="96656" bIns="48328"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6" tIns="48328" rIns="96656" bIns="48328" rtlCol="0" anchor="b"/>
          <a:lstStyle>
            <a:lvl1pPr algn="r">
              <a:defRPr sz="1200"/>
            </a:lvl1pPr>
          </a:lstStyle>
          <a:p>
            <a:fld id="{4559B7BF-4F8F-2541-A0EB-700E8567C0DF}" type="slidenum">
              <a:t>‹#›</a:t>
            </a:fld>
            <a:endParaRPr lang="en-US"/>
          </a:p>
        </p:txBody>
      </p:sp>
    </p:spTree>
    <p:extLst>
      <p:ext uri="{BB962C8B-B14F-4D97-AF65-F5344CB8AC3E}">
        <p14:creationId xmlns:p14="http://schemas.microsoft.com/office/powerpoint/2010/main" val="28539873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r>
              <a:rPr lang="en-US" smtClean="0"/>
              <a:t>4/29/2017</a:t>
            </a:r>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087C4C83-7566-41F5-B167-A231DCCD2E6F}" type="slidenum">
              <a:rPr lang="en-US" smtClean="0"/>
              <a:t>‹#›</a:t>
            </a:fld>
            <a:endParaRPr lang="en-US"/>
          </a:p>
        </p:txBody>
      </p:sp>
    </p:spTree>
    <p:extLst>
      <p:ext uri="{BB962C8B-B14F-4D97-AF65-F5344CB8AC3E}">
        <p14:creationId xmlns:p14="http://schemas.microsoft.com/office/powerpoint/2010/main" val="280602904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4C83-7566-41F5-B167-A231DCCD2E6F}" type="slidenum">
              <a:rPr lang="en-US" smtClean="0"/>
              <a:t>1</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3021278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4C83-7566-41F5-B167-A231DCCD2E6F}" type="slidenum">
              <a:rPr lang="en-US" smtClean="0"/>
              <a:t>10</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3838926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r>
              <a:rPr lang="en-US" sz="3400" i="1" dirty="0"/>
              <a:t>General formula or money purchase</a:t>
            </a:r>
          </a:p>
          <a:p>
            <a:endParaRPr lang="en-US" dirty="0"/>
          </a:p>
        </p:txBody>
      </p:sp>
      <p:sp>
        <p:nvSpPr>
          <p:cNvPr id="4" name="Slide Number Placeholder 3"/>
          <p:cNvSpPr>
            <a:spLocks noGrp="1"/>
          </p:cNvSpPr>
          <p:nvPr>
            <p:ph type="sldNum" sz="quarter" idx="10"/>
          </p:nvPr>
        </p:nvSpPr>
        <p:spPr/>
        <p:txBody>
          <a:bodyPr/>
          <a:lstStyle/>
          <a:p>
            <a:fld id="{087C4C83-7566-41F5-B167-A231DCCD2E6F}" type="slidenum">
              <a:rPr lang="en-US" smtClean="0"/>
              <a:t>11</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2644008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r>
              <a:rPr lang="en-US" sz="3400" i="1" dirty="0"/>
              <a:t>General formula or money purchase</a:t>
            </a:r>
          </a:p>
          <a:p>
            <a:endParaRPr lang="en-US" dirty="0"/>
          </a:p>
        </p:txBody>
      </p:sp>
      <p:sp>
        <p:nvSpPr>
          <p:cNvPr id="4" name="Slide Number Placeholder 3"/>
          <p:cNvSpPr>
            <a:spLocks noGrp="1"/>
          </p:cNvSpPr>
          <p:nvPr>
            <p:ph type="sldNum" sz="quarter" idx="10"/>
          </p:nvPr>
        </p:nvSpPr>
        <p:spPr/>
        <p:txBody>
          <a:bodyPr/>
          <a:lstStyle/>
          <a:p>
            <a:fld id="{087C4C83-7566-41F5-B167-A231DCCD2E6F}" type="slidenum">
              <a:rPr lang="en-US" smtClean="0"/>
              <a:t>12</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505433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4C83-7566-41F5-B167-A231DCCD2E6F}" type="slidenum">
              <a:rPr lang="en-US" smtClean="0"/>
              <a:t>13</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4173819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4C83-7566-41F5-B167-A231DCCD2E6F}" type="slidenum">
              <a:rPr lang="en-US" smtClean="0"/>
              <a:t>14</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793891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GF Annuity calculation – years of service and age</a:t>
            </a:r>
          </a:p>
          <a:p>
            <a:r>
              <a:rPr lang="en-US" dirty="0" smtClean="0"/>
              <a:t>MP </a:t>
            </a:r>
            <a:r>
              <a:rPr lang="en-US" dirty="0" err="1" smtClean="0"/>
              <a:t>Anuity</a:t>
            </a:r>
            <a:r>
              <a:rPr lang="en-US" dirty="0" smtClean="0"/>
              <a:t> calculation – contributions and interest</a:t>
            </a:r>
          </a:p>
          <a:p>
            <a:endParaRPr lang="en-US" dirty="0"/>
          </a:p>
          <a:p>
            <a:r>
              <a:rPr lang="en-US" dirty="0" smtClean="0"/>
              <a:t>Non-cumulative, non-compensable, ---academics only the 13 each year that don’t accumulate</a:t>
            </a:r>
            <a:endParaRPr lang="en-US" dirty="0"/>
          </a:p>
        </p:txBody>
      </p:sp>
      <p:sp>
        <p:nvSpPr>
          <p:cNvPr id="4" name="Slide Number Placeholder 3"/>
          <p:cNvSpPr>
            <a:spLocks noGrp="1"/>
          </p:cNvSpPr>
          <p:nvPr>
            <p:ph type="sldNum" sz="quarter" idx="10"/>
          </p:nvPr>
        </p:nvSpPr>
        <p:spPr/>
        <p:txBody>
          <a:bodyPr/>
          <a:lstStyle/>
          <a:p>
            <a:fld id="{087C4C83-7566-41F5-B167-A231DCCD2E6F}" type="slidenum">
              <a:rPr lang="en-US" smtClean="0"/>
              <a:t>15</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233265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4C83-7566-41F5-B167-A231DCCD2E6F}" type="slidenum">
              <a:rPr lang="en-US" smtClean="0"/>
              <a:t>16</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1023728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4C83-7566-41F5-B167-A231DCCD2E6F}" type="slidenum">
              <a:rPr lang="en-US" smtClean="0"/>
              <a:t>17</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3898899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4C83-7566-41F5-B167-A231DCCD2E6F}" type="slidenum">
              <a:rPr lang="en-US" smtClean="0"/>
              <a:t>18</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2940973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4C83-7566-41F5-B167-A231DCCD2E6F}" type="slidenum">
              <a:rPr lang="en-US" smtClean="0"/>
              <a:t>19</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189943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4C83-7566-41F5-B167-A231DCCD2E6F}" type="slidenum">
              <a:rPr lang="en-US" smtClean="0"/>
              <a:t>2</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2140759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2500" dirty="0"/>
              <a:t>faculty and academic professional – for Civil Service this is captured through time reporting)</a:t>
            </a:r>
          </a:p>
          <a:p>
            <a:endParaRPr lang="en-US" dirty="0"/>
          </a:p>
        </p:txBody>
      </p:sp>
      <p:sp>
        <p:nvSpPr>
          <p:cNvPr id="4" name="Slide Number Placeholder 3"/>
          <p:cNvSpPr>
            <a:spLocks noGrp="1"/>
          </p:cNvSpPr>
          <p:nvPr>
            <p:ph type="sldNum" sz="quarter" idx="10"/>
          </p:nvPr>
        </p:nvSpPr>
        <p:spPr/>
        <p:txBody>
          <a:bodyPr/>
          <a:lstStyle/>
          <a:p>
            <a:fld id="{087C4C83-7566-41F5-B167-A231DCCD2E6F}" type="slidenum">
              <a:rPr lang="en-US" smtClean="0"/>
              <a:t>20</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899974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4C83-7566-41F5-B167-A231DCCD2E6F}" type="slidenum">
              <a:rPr lang="en-US" smtClean="0"/>
              <a:t>21</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3338633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4C83-7566-41F5-B167-A231DCCD2E6F}" type="slidenum">
              <a:rPr lang="en-US" smtClean="0"/>
              <a:t>22</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1884252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SURS will give you your personal earnings limitations</a:t>
            </a:r>
            <a:endParaRPr lang="en-US" dirty="0"/>
          </a:p>
        </p:txBody>
      </p:sp>
      <p:sp>
        <p:nvSpPr>
          <p:cNvPr id="4" name="Slide Number Placeholder 3"/>
          <p:cNvSpPr>
            <a:spLocks noGrp="1"/>
          </p:cNvSpPr>
          <p:nvPr>
            <p:ph type="sldNum" sz="quarter" idx="10"/>
          </p:nvPr>
        </p:nvSpPr>
        <p:spPr/>
        <p:txBody>
          <a:bodyPr/>
          <a:lstStyle/>
          <a:p>
            <a:fld id="{087C4C83-7566-41F5-B167-A231DCCD2E6F}" type="slidenum">
              <a:rPr lang="en-US" smtClean="0"/>
              <a:t>23</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3174097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4C83-7566-41F5-B167-A231DCCD2E6F}" type="slidenum">
              <a:rPr lang="en-US" smtClean="0"/>
              <a:t>24</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430372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4C83-7566-41F5-B167-A231DCCD2E6F}" type="slidenum">
              <a:rPr lang="en-US" smtClean="0"/>
              <a:t>25</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422461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4C83-7566-41F5-B167-A231DCCD2E6F}" type="slidenum">
              <a:rPr lang="en-US" smtClean="0"/>
              <a:t>3</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16500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4C83-7566-41F5-B167-A231DCCD2E6F}" type="slidenum">
              <a:rPr lang="en-US" smtClean="0"/>
              <a:t>4</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469509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Research area in the area of retirement and retirement adjustments</a:t>
            </a:r>
            <a:endParaRPr lang="en-US" dirty="0"/>
          </a:p>
        </p:txBody>
      </p:sp>
      <p:sp>
        <p:nvSpPr>
          <p:cNvPr id="4" name="Slide Number Placeholder 3"/>
          <p:cNvSpPr>
            <a:spLocks noGrp="1"/>
          </p:cNvSpPr>
          <p:nvPr>
            <p:ph type="sldNum" sz="quarter" idx="10"/>
          </p:nvPr>
        </p:nvSpPr>
        <p:spPr/>
        <p:txBody>
          <a:bodyPr/>
          <a:lstStyle/>
          <a:p>
            <a:fld id="{087C4C83-7566-41F5-B167-A231DCCD2E6F}" type="slidenum">
              <a:rPr lang="en-US" smtClean="0"/>
              <a:t>5</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2734293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4C83-7566-41F5-B167-A231DCCD2E6F}" type="slidenum">
              <a:rPr lang="en-US" smtClean="0"/>
              <a:t>6</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3760653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4C83-7566-41F5-B167-A231DCCD2E6F}" type="slidenum">
              <a:rPr lang="en-US" smtClean="0"/>
              <a:t>7</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5117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4C83-7566-41F5-B167-A231DCCD2E6F}" type="slidenum">
              <a:rPr lang="en-US" smtClean="0"/>
              <a:t>8</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3360594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4C83-7566-41F5-B167-A231DCCD2E6F}" type="slidenum">
              <a:rPr lang="en-US" smtClean="0"/>
              <a:t>9</a:t>
            </a:fld>
            <a:endParaRPr lang="en-US"/>
          </a:p>
        </p:txBody>
      </p:sp>
      <p:sp>
        <p:nvSpPr>
          <p:cNvPr id="5" name="Date Placeholder 4"/>
          <p:cNvSpPr>
            <a:spLocks noGrp="1"/>
          </p:cNvSpPr>
          <p:nvPr>
            <p:ph type="dt" idx="11"/>
          </p:nvPr>
        </p:nvSpPr>
        <p:spPr/>
        <p:txBody>
          <a:bodyPr/>
          <a:lstStyle/>
          <a:p>
            <a:r>
              <a:rPr lang="en-US" smtClean="0"/>
              <a:t>4/29/2017</a:t>
            </a:r>
            <a:endParaRPr lang="en-US"/>
          </a:p>
        </p:txBody>
      </p:sp>
    </p:spTree>
    <p:extLst>
      <p:ext uri="{BB962C8B-B14F-4D97-AF65-F5344CB8AC3E}">
        <p14:creationId xmlns:p14="http://schemas.microsoft.com/office/powerpoint/2010/main" val="3792049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8" name="Picture 17" descr="UI-02-130715-675a.jpg"/>
          <p:cNvPicPr>
            <a:picLocks noChangeAspect="1"/>
          </p:cNvPicPr>
          <p:nvPr/>
        </p:nvPicPr>
        <p:blipFill rotWithShape="1">
          <a:blip r:embed="rId2" cstate="print">
            <a:extLst>
              <a:ext uri="{28A0092B-C50C-407E-A947-70E740481C1C}">
                <a14:useLocalDpi xmlns:a14="http://schemas.microsoft.com/office/drawing/2010/main" val="0"/>
              </a:ext>
            </a:extLst>
          </a:blip>
          <a:srcRect l="30554" t="20737" r="1573" b="11485"/>
          <a:stretch/>
        </p:blipFill>
        <p:spPr>
          <a:xfrm>
            <a:off x="0" y="0"/>
            <a:ext cx="9144000" cy="6087545"/>
          </a:xfrm>
          <a:prstGeom prst="rect">
            <a:avLst/>
          </a:prstGeom>
          <a:effectLst/>
        </p:spPr>
      </p:pic>
      <p:sp>
        <p:nvSpPr>
          <p:cNvPr id="4" name="Date Placeholder 3"/>
          <p:cNvSpPr>
            <a:spLocks noGrp="1"/>
          </p:cNvSpPr>
          <p:nvPr>
            <p:ph type="dt" sz="half" idx="10"/>
          </p:nvPr>
        </p:nvSpPr>
        <p:spPr/>
        <p:txBody>
          <a:bodyPr/>
          <a:lstStyle/>
          <a:p>
            <a:pPr>
              <a:defRPr/>
            </a:pPr>
            <a:endParaRPr lang="en-US"/>
          </a:p>
        </p:txBody>
      </p:sp>
      <p:sp>
        <p:nvSpPr>
          <p:cNvPr id="7" name="Rounded Rectangle 6"/>
          <p:cNvSpPr/>
          <p:nvPr/>
        </p:nvSpPr>
        <p:spPr>
          <a:xfrm>
            <a:off x="-508010" y="4476978"/>
            <a:ext cx="3860808" cy="1109134"/>
          </a:xfrm>
          <a:prstGeom prst="roundRect">
            <a:avLst/>
          </a:prstGeom>
          <a:solidFill>
            <a:srgbClr val="FFFFFF"/>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 name="Rounded Rectangle 8"/>
          <p:cNvSpPr/>
          <p:nvPr/>
        </p:nvSpPr>
        <p:spPr>
          <a:xfrm>
            <a:off x="3517875" y="3048000"/>
            <a:ext cx="6015592" cy="2743200"/>
          </a:xfrm>
          <a:prstGeom prst="round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6" hasCustomPrompt="1"/>
          </p:nvPr>
        </p:nvSpPr>
        <p:spPr>
          <a:xfrm>
            <a:off x="3813048" y="3648964"/>
            <a:ext cx="5178552" cy="493776"/>
          </a:xfrm>
        </p:spPr>
        <p:txBody>
          <a:bodyPr>
            <a:noAutofit/>
          </a:bodyPr>
          <a:lstStyle>
            <a:lvl1pPr marL="0" indent="0" algn="r">
              <a:buNone/>
              <a:defRPr sz="32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endParaRPr lang="en-US" dirty="0"/>
          </a:p>
        </p:txBody>
      </p:sp>
      <p:sp>
        <p:nvSpPr>
          <p:cNvPr id="11" name="Text Placeholder 10"/>
          <p:cNvSpPr>
            <a:spLocks noGrp="1"/>
          </p:cNvSpPr>
          <p:nvPr>
            <p:ph type="body" sz="quarter" idx="17" hasCustomPrompt="1"/>
          </p:nvPr>
        </p:nvSpPr>
        <p:spPr>
          <a:xfrm>
            <a:off x="3813048" y="4592320"/>
            <a:ext cx="4617720" cy="400110"/>
          </a:xfrm>
        </p:spPr>
        <p:txBody>
          <a:bodyPr>
            <a:spAutoFit/>
          </a:bodyPr>
          <a:lstStyle>
            <a:lvl1pPr marL="0" indent="0" algn="r">
              <a:buNone/>
              <a:defRPr sz="2000" baseline="0">
                <a:solidFill>
                  <a:srgbClr val="003C7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Subtitle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64" y="4636008"/>
            <a:ext cx="1879508" cy="756459"/>
          </a:xfrm>
          <a:prstGeom prst="rect">
            <a:avLst/>
          </a:prstGeom>
        </p:spPr>
      </p:pic>
    </p:spTree>
    <p:extLst>
      <p:ext uri="{BB962C8B-B14F-4D97-AF65-F5344CB8AC3E}">
        <p14:creationId xmlns:p14="http://schemas.microsoft.com/office/powerpoint/2010/main" val="1404031567"/>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ong Title with Subtitle and Content">
    <p:spTree>
      <p:nvGrpSpPr>
        <p:cNvPr id="1" name=""/>
        <p:cNvGrpSpPr/>
        <p:nvPr/>
      </p:nvGrpSpPr>
      <p:grpSpPr>
        <a:xfrm>
          <a:off x="0" y="0"/>
          <a:ext cx="0" cy="0"/>
          <a:chOff x="0" y="0"/>
          <a:chExt cx="0" cy="0"/>
        </a:xfrm>
      </p:grpSpPr>
      <p:sp>
        <p:nvSpPr>
          <p:cNvPr id="9" name="Rounded Rectangle 8"/>
          <p:cNvSpPr/>
          <p:nvPr/>
        </p:nvSpPr>
        <p:spPr>
          <a:xfrm>
            <a:off x="-609598" y="76200"/>
            <a:ext cx="8839198" cy="14478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13" name="Content Placeholder 12"/>
          <p:cNvSpPr>
            <a:spLocks noGrp="1"/>
          </p:cNvSpPr>
          <p:nvPr>
            <p:ph sz="quarter" idx="13"/>
          </p:nvPr>
        </p:nvSpPr>
        <p:spPr>
          <a:xfrm>
            <a:off x="457200" y="1700986"/>
            <a:ext cx="8229600" cy="2185214"/>
          </a:xfrm>
        </p:spPr>
        <p:txBody>
          <a:bodyPr>
            <a:spAutoFit/>
          </a:bodyPr>
          <a:lstStyle>
            <a:lvl1pPr>
              <a:defRPr>
                <a:solidFill>
                  <a:srgbClr val="003C7D"/>
                </a:solidFill>
              </a:defRPr>
            </a:lvl1pPr>
            <a:lvl2pPr>
              <a:defRPr>
                <a:solidFill>
                  <a:srgbClr val="003C7D"/>
                </a:solidFill>
              </a:defRPr>
            </a:lvl2pPr>
            <a:lvl3pPr>
              <a:defRPr>
                <a:solidFill>
                  <a:srgbClr val="003C7D"/>
                </a:solidFill>
              </a:defRPr>
            </a:lvl3pPr>
            <a:lvl4pPr>
              <a:defRPr>
                <a:solidFill>
                  <a:srgbClr val="003C7D"/>
                </a:solidFill>
              </a:defRPr>
            </a:lvl4pPr>
            <a:lvl5pPr>
              <a:defRPr>
                <a:solidFill>
                  <a:srgbClr val="003C7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hasCustomPrompt="1"/>
          </p:nvPr>
        </p:nvSpPr>
        <p:spPr>
          <a:xfrm>
            <a:off x="0" y="188976"/>
            <a:ext cx="8229600" cy="420624"/>
          </a:xfrm>
        </p:spPr>
        <p:txBody>
          <a:bodyPr>
            <a:noAutofit/>
          </a:bodyPr>
          <a:lstStyle>
            <a:lvl1pPr algn="r">
              <a:defRPr sz="3200">
                <a:solidFill>
                  <a:schemeClr val="bg1"/>
                </a:solidFill>
              </a:defRPr>
            </a:lvl1pPr>
          </a:lstStyle>
          <a:p>
            <a:r>
              <a:rPr lang="en-US" dirty="0" smtClean="0"/>
              <a:t>TITLE</a:t>
            </a:r>
            <a:endParaRPr lang="en-US" dirty="0"/>
          </a:p>
        </p:txBody>
      </p:sp>
      <p:sp>
        <p:nvSpPr>
          <p:cNvPr id="14"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Tree>
    <p:extLst>
      <p:ext uri="{BB962C8B-B14F-4D97-AF65-F5344CB8AC3E}">
        <p14:creationId xmlns:p14="http://schemas.microsoft.com/office/powerpoint/2010/main" val="2597135332"/>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9" name="Rounded Rectangle 8"/>
          <p:cNvSpPr/>
          <p:nvPr/>
        </p:nvSpPr>
        <p:spPr>
          <a:xfrm>
            <a:off x="-609598" y="2514600"/>
            <a:ext cx="8839198" cy="14478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11" name="Title 1"/>
          <p:cNvSpPr>
            <a:spLocks noGrp="1"/>
          </p:cNvSpPr>
          <p:nvPr>
            <p:ph type="title" hasCustomPrompt="1"/>
          </p:nvPr>
        </p:nvSpPr>
        <p:spPr>
          <a:xfrm>
            <a:off x="0" y="2667000"/>
            <a:ext cx="8229600" cy="420624"/>
          </a:xfrm>
        </p:spPr>
        <p:txBody>
          <a:bodyPr>
            <a:noAutofit/>
          </a:bodyPr>
          <a:lstStyle>
            <a:lvl1pPr algn="r">
              <a:defRPr sz="3200">
                <a:solidFill>
                  <a:schemeClr val="bg1"/>
                </a:solidFill>
              </a:defRPr>
            </a:lvl1pPr>
          </a:lstStyle>
          <a:p>
            <a:r>
              <a:rPr lang="en-US" dirty="0" smtClean="0"/>
              <a:t>TITLE</a:t>
            </a:r>
            <a:endParaRPr lang="en-US" dirty="0"/>
          </a:p>
        </p:txBody>
      </p:sp>
      <p:sp>
        <p:nvSpPr>
          <p:cNvPr id="10" name="Text Placeholder 10"/>
          <p:cNvSpPr>
            <a:spLocks noGrp="1"/>
          </p:cNvSpPr>
          <p:nvPr>
            <p:ph type="body" sz="quarter" idx="17" hasCustomPrompt="1"/>
          </p:nvPr>
        </p:nvSpPr>
        <p:spPr>
          <a:xfrm>
            <a:off x="0" y="3352800"/>
            <a:ext cx="8229600" cy="430887"/>
          </a:xfrm>
        </p:spPr>
        <p:txBody>
          <a:bodyPr wrap="square">
            <a:spAutoFit/>
          </a:bodyPr>
          <a:lstStyle>
            <a:lvl1pPr marL="0" indent="0" algn="r">
              <a:buNone/>
              <a:defRPr sz="2200" baseline="0">
                <a:solidFill>
                  <a:srgbClr val="003C7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Subtitle</a:t>
            </a:r>
            <a:endParaRPr lang="en-US" dirty="0"/>
          </a:p>
        </p:txBody>
      </p:sp>
      <p:sp>
        <p:nvSpPr>
          <p:cNvPr id="14"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Tree>
    <p:extLst>
      <p:ext uri="{BB962C8B-B14F-4D97-AF65-F5344CB8AC3E}">
        <p14:creationId xmlns:p14="http://schemas.microsoft.com/office/powerpoint/2010/main" val="2541517896"/>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rge Title and Content">
    <p:spTree>
      <p:nvGrpSpPr>
        <p:cNvPr id="1" name=""/>
        <p:cNvGrpSpPr/>
        <p:nvPr/>
      </p:nvGrpSpPr>
      <p:grpSpPr>
        <a:xfrm>
          <a:off x="0" y="0"/>
          <a:ext cx="0" cy="0"/>
          <a:chOff x="0" y="0"/>
          <a:chExt cx="0" cy="0"/>
        </a:xfrm>
      </p:grpSpPr>
      <p:sp>
        <p:nvSpPr>
          <p:cNvPr id="9" name="Rounded Rectangle 8"/>
          <p:cNvSpPr/>
          <p:nvPr/>
        </p:nvSpPr>
        <p:spPr>
          <a:xfrm>
            <a:off x="-374904" y="272796"/>
            <a:ext cx="5662850" cy="18288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13" name="Content Placeholder 12"/>
          <p:cNvSpPr>
            <a:spLocks noGrp="1"/>
          </p:cNvSpPr>
          <p:nvPr>
            <p:ph sz="quarter" idx="13"/>
          </p:nvPr>
        </p:nvSpPr>
        <p:spPr>
          <a:xfrm>
            <a:off x="457200" y="2231134"/>
            <a:ext cx="8229600" cy="2185214"/>
          </a:xfrm>
        </p:spPr>
        <p:txBody>
          <a:bodyPr>
            <a:spAutoFit/>
          </a:bodyPr>
          <a:lstStyle>
            <a:lvl1pPr>
              <a:defRPr>
                <a:solidFill>
                  <a:srgbClr val="003C7D"/>
                </a:solidFill>
              </a:defRPr>
            </a:lvl1pPr>
            <a:lvl2pPr>
              <a:defRPr>
                <a:solidFill>
                  <a:srgbClr val="003C7D"/>
                </a:solidFill>
              </a:defRPr>
            </a:lvl2pPr>
            <a:lvl3pPr>
              <a:defRPr>
                <a:solidFill>
                  <a:srgbClr val="003C7D"/>
                </a:solidFill>
              </a:defRPr>
            </a:lvl3pPr>
            <a:lvl4pPr>
              <a:defRPr>
                <a:solidFill>
                  <a:srgbClr val="003C7D"/>
                </a:solidFill>
              </a:defRPr>
            </a:lvl4pPr>
            <a:lvl5pPr>
              <a:defRPr>
                <a:solidFill>
                  <a:srgbClr val="003C7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hasCustomPrompt="1"/>
          </p:nvPr>
        </p:nvSpPr>
        <p:spPr>
          <a:xfrm>
            <a:off x="118872" y="867078"/>
            <a:ext cx="5093208" cy="584775"/>
          </a:xfrm>
        </p:spPr>
        <p:txBody>
          <a:bodyPr anchor="t" anchorCtr="0">
            <a:spAutoFit/>
          </a:bodyPr>
          <a:lstStyle>
            <a:lvl1pPr algn="r">
              <a:defRPr sz="3200" baseline="0">
                <a:solidFill>
                  <a:schemeClr val="bg1"/>
                </a:solidFill>
              </a:defRPr>
            </a:lvl1pPr>
          </a:lstStyle>
          <a:p>
            <a:r>
              <a:rPr lang="en-US" dirty="0" smtClean="0"/>
              <a:t>LARGE TITLE SLIDE</a:t>
            </a:r>
            <a:endParaRPr lang="en-US" dirty="0"/>
          </a:p>
        </p:txBody>
      </p:sp>
      <p:sp>
        <p:nvSpPr>
          <p:cNvPr id="12"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Tree>
    <p:extLst>
      <p:ext uri="{BB962C8B-B14F-4D97-AF65-F5344CB8AC3E}">
        <p14:creationId xmlns:p14="http://schemas.microsoft.com/office/powerpoint/2010/main" val="270400947"/>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ly Content Layou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13" name="Content Placeholder 12"/>
          <p:cNvSpPr>
            <a:spLocks noGrp="1"/>
          </p:cNvSpPr>
          <p:nvPr>
            <p:ph sz="quarter" idx="13"/>
          </p:nvPr>
        </p:nvSpPr>
        <p:spPr>
          <a:xfrm>
            <a:off x="457200" y="1316736"/>
            <a:ext cx="8229600" cy="2185214"/>
          </a:xfrm>
        </p:spPr>
        <p:txBody>
          <a:bodyPr>
            <a:spAutoFit/>
          </a:bodyPr>
          <a:lstStyle>
            <a:lvl1pPr>
              <a:defRPr>
                <a:solidFill>
                  <a:srgbClr val="003C7D"/>
                </a:solidFill>
              </a:defRPr>
            </a:lvl1pPr>
            <a:lvl2pPr>
              <a:defRPr>
                <a:solidFill>
                  <a:srgbClr val="003C7D"/>
                </a:solidFill>
              </a:defRPr>
            </a:lvl2pPr>
            <a:lvl3pPr>
              <a:defRPr>
                <a:solidFill>
                  <a:srgbClr val="003C7D"/>
                </a:solidFill>
              </a:defRPr>
            </a:lvl3pPr>
            <a:lvl4pPr>
              <a:defRPr>
                <a:solidFill>
                  <a:srgbClr val="003C7D"/>
                </a:solidFill>
              </a:defRPr>
            </a:lvl4pPr>
            <a:lvl5pPr>
              <a:defRPr>
                <a:solidFill>
                  <a:srgbClr val="003C7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Tree>
    <p:extLst>
      <p:ext uri="{BB962C8B-B14F-4D97-AF65-F5344CB8AC3E}">
        <p14:creationId xmlns:p14="http://schemas.microsoft.com/office/powerpoint/2010/main" val="3494250621"/>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ounded Rectangle 6"/>
          <p:cNvSpPr/>
          <p:nvPr/>
        </p:nvSpPr>
        <p:spPr>
          <a:xfrm>
            <a:off x="-524931" y="996462"/>
            <a:ext cx="5662850" cy="36576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D6F2AD1-9775-4AAE-ACFD-946BD74E01AB}" type="datetime1">
              <a:rPr lang="en-US" smtClean="0"/>
              <a:t>4/3/2017</a:t>
            </a:fld>
            <a:endParaRPr lang="en-US"/>
          </a:p>
        </p:txBody>
      </p:sp>
      <p:sp>
        <p:nvSpPr>
          <p:cNvPr id="3" name="Title 2"/>
          <p:cNvSpPr>
            <a:spLocks noGrp="1"/>
          </p:cNvSpPr>
          <p:nvPr>
            <p:ph type="title" hasCustomPrompt="1"/>
          </p:nvPr>
        </p:nvSpPr>
        <p:spPr>
          <a:xfrm>
            <a:off x="0" y="1589458"/>
            <a:ext cx="5065776" cy="707886"/>
          </a:xfrm>
        </p:spPr>
        <p:txBody>
          <a:bodyPr wrap="square" anchor="t" anchorCtr="0">
            <a:spAutoFit/>
          </a:bodyPr>
          <a:lstStyle>
            <a:lvl1pPr algn="r">
              <a:defRPr sz="4000">
                <a:solidFill>
                  <a:schemeClr val="bg1"/>
                </a:solidFill>
              </a:defRPr>
            </a:lvl1pPr>
          </a:lstStyle>
          <a:p>
            <a:r>
              <a:rPr lang="en-US" dirty="0" smtClean="0"/>
              <a:t>SECTION TITLE</a:t>
            </a:r>
            <a:endParaRPr lang="en-US" dirty="0"/>
          </a:p>
        </p:txBody>
      </p:sp>
      <p:sp>
        <p:nvSpPr>
          <p:cNvPr id="12" name="Text Placeholder 11"/>
          <p:cNvSpPr>
            <a:spLocks noGrp="1"/>
          </p:cNvSpPr>
          <p:nvPr>
            <p:ph type="body" sz="quarter" idx="13" hasCustomPrompt="1"/>
          </p:nvPr>
        </p:nvSpPr>
        <p:spPr>
          <a:xfrm>
            <a:off x="0" y="2993136"/>
            <a:ext cx="5047488" cy="523220"/>
          </a:xfrm>
        </p:spPr>
        <p:txBody>
          <a:bodyPr wrap="square">
            <a:spAutoFit/>
          </a:bodyPr>
          <a:lstStyle>
            <a:lvl1pPr marL="0" indent="0" algn="r">
              <a:buNone/>
              <a:defRPr sz="2800">
                <a:solidFill>
                  <a:srgbClr val="003C7D"/>
                </a:solidFill>
              </a:defRPr>
            </a:lvl1pPr>
          </a:lstStyle>
          <a:p>
            <a:pPr lvl="0"/>
            <a:r>
              <a:rPr lang="en-US" dirty="0" smtClean="0"/>
              <a:t>Section Subtitle</a:t>
            </a:r>
            <a:endParaRPr lang="en-US" dirty="0"/>
          </a:p>
        </p:txBody>
      </p:sp>
      <p:sp>
        <p:nvSpPr>
          <p:cNvPr id="10"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E4F1577D-7361-4845-9EF9-CA14B31479A9}" type="slidenum">
              <a:rPr lang="en-US" smtClean="0"/>
              <a:t>‹#›</a:t>
            </a:fld>
            <a:endParaRPr lang="en-US"/>
          </a:p>
        </p:txBody>
      </p:sp>
    </p:spTree>
    <p:extLst>
      <p:ext uri="{BB962C8B-B14F-4D97-AF65-F5344CB8AC3E}">
        <p14:creationId xmlns:p14="http://schemas.microsoft.com/office/powerpoint/2010/main" val="2054898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ounded Rectangle 8"/>
          <p:cNvSpPr/>
          <p:nvPr/>
        </p:nvSpPr>
        <p:spPr>
          <a:xfrm>
            <a:off x="-914410" y="556309"/>
            <a:ext cx="5662850" cy="9144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948F18A-2D88-41E5-8510-FFC9D37D6D9E}" type="datetime1">
              <a:rPr lang="en-US" smtClean="0"/>
              <a:t>4/3/2017</a:t>
            </a:fld>
            <a:endParaRPr lang="en-US"/>
          </a:p>
        </p:txBody>
      </p:sp>
      <p:sp>
        <p:nvSpPr>
          <p:cNvPr id="2" name="Title 1"/>
          <p:cNvSpPr>
            <a:spLocks noGrp="1"/>
          </p:cNvSpPr>
          <p:nvPr>
            <p:ph type="title" hasCustomPrompt="1"/>
          </p:nvPr>
        </p:nvSpPr>
        <p:spPr>
          <a:xfrm>
            <a:off x="155448" y="780796"/>
            <a:ext cx="4498848" cy="457200"/>
          </a:xfrm>
        </p:spPr>
        <p:txBody>
          <a:bodyPr anchor="b" anchorCtr="0">
            <a:noAutofit/>
          </a:bodyPr>
          <a:lstStyle>
            <a:lvl1pPr algn="r">
              <a:defRPr sz="3200">
                <a:solidFill>
                  <a:schemeClr val="bg1"/>
                </a:solidFill>
              </a:defRPr>
            </a:lvl1pPr>
          </a:lstStyle>
          <a:p>
            <a:r>
              <a:rPr lang="en-US" dirty="0" smtClean="0"/>
              <a:t>SLIDE TITLE</a:t>
            </a:r>
            <a:endParaRPr lang="en-US" dirty="0"/>
          </a:p>
        </p:txBody>
      </p:sp>
      <p:sp>
        <p:nvSpPr>
          <p:cNvPr id="14" name="Content Placeholder 13"/>
          <p:cNvSpPr>
            <a:spLocks noGrp="1"/>
          </p:cNvSpPr>
          <p:nvPr>
            <p:ph sz="quarter" idx="14"/>
          </p:nvPr>
        </p:nvSpPr>
        <p:spPr>
          <a:xfrm>
            <a:off x="457200" y="1600200"/>
            <a:ext cx="4114800" cy="4394200"/>
          </a:xfrm>
        </p:spPr>
        <p:txBody>
          <a:bodyPr/>
          <a:lstStyle>
            <a:lvl1pPr>
              <a:defRPr>
                <a:solidFill>
                  <a:srgbClr val="003C7D"/>
                </a:solidFill>
              </a:defRPr>
            </a:lvl1pPr>
            <a:lvl2pPr>
              <a:defRPr>
                <a:solidFill>
                  <a:srgbClr val="003C7D"/>
                </a:solidFill>
              </a:defRPr>
            </a:lvl2pPr>
            <a:lvl3pPr>
              <a:defRPr>
                <a:solidFill>
                  <a:srgbClr val="003C7D"/>
                </a:solidFill>
              </a:defRPr>
            </a:lvl3pPr>
            <a:lvl4pPr>
              <a:defRPr>
                <a:solidFill>
                  <a:srgbClr val="003C7D"/>
                </a:solidFill>
              </a:defRPr>
            </a:lvl4pPr>
            <a:lvl5pPr>
              <a:defRPr>
                <a:solidFill>
                  <a:srgbClr val="003C7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5"/>
          </p:nvPr>
        </p:nvSpPr>
        <p:spPr>
          <a:xfrm>
            <a:off x="4645152" y="1612900"/>
            <a:ext cx="4114800" cy="4381500"/>
          </a:xfrm>
        </p:spPr>
        <p:txBody>
          <a:bodyPr/>
          <a:lstStyle>
            <a:lvl1pPr>
              <a:defRPr>
                <a:solidFill>
                  <a:srgbClr val="003C7D"/>
                </a:solidFill>
              </a:defRPr>
            </a:lvl1pPr>
            <a:lvl2pPr>
              <a:defRPr>
                <a:solidFill>
                  <a:srgbClr val="003C7D"/>
                </a:solidFill>
              </a:defRPr>
            </a:lvl2pPr>
            <a:lvl3pPr>
              <a:defRPr>
                <a:solidFill>
                  <a:srgbClr val="003C7D"/>
                </a:solidFill>
              </a:defRPr>
            </a:lvl3pPr>
            <a:lvl4pPr>
              <a:defRPr>
                <a:solidFill>
                  <a:srgbClr val="003C7D"/>
                </a:solidFill>
              </a:defRPr>
            </a:lvl4pPr>
            <a:lvl5pPr>
              <a:defRPr>
                <a:solidFill>
                  <a:srgbClr val="003C7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E4F1577D-7361-4845-9EF9-CA14B31479A9}" type="slidenum">
              <a:rPr lang="en-US" smtClean="0"/>
              <a:t>‹#›</a:t>
            </a:fld>
            <a:endParaRPr lang="en-US"/>
          </a:p>
        </p:txBody>
      </p:sp>
    </p:spTree>
    <p:extLst>
      <p:ext uri="{BB962C8B-B14F-4D97-AF65-F5344CB8AC3E}">
        <p14:creationId xmlns:p14="http://schemas.microsoft.com/office/powerpoint/2010/main" val="3762331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Long Title">
    <p:spTree>
      <p:nvGrpSpPr>
        <p:cNvPr id="1" name=""/>
        <p:cNvGrpSpPr/>
        <p:nvPr/>
      </p:nvGrpSpPr>
      <p:grpSpPr>
        <a:xfrm>
          <a:off x="0" y="0"/>
          <a:ext cx="0" cy="0"/>
          <a:chOff x="0" y="0"/>
          <a:chExt cx="0" cy="0"/>
        </a:xfrm>
      </p:grpSpPr>
      <p:sp>
        <p:nvSpPr>
          <p:cNvPr id="9" name="Rounded Rectangle 8"/>
          <p:cNvSpPr/>
          <p:nvPr/>
        </p:nvSpPr>
        <p:spPr>
          <a:xfrm>
            <a:off x="-609598" y="557784"/>
            <a:ext cx="8839198" cy="9144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US"/>
          </a:p>
        </p:txBody>
      </p:sp>
      <p:sp>
        <p:nvSpPr>
          <p:cNvPr id="14" name="Content Placeholder 13"/>
          <p:cNvSpPr>
            <a:spLocks noGrp="1"/>
          </p:cNvSpPr>
          <p:nvPr>
            <p:ph sz="quarter" idx="14"/>
          </p:nvPr>
        </p:nvSpPr>
        <p:spPr>
          <a:xfrm>
            <a:off x="457200" y="1600200"/>
            <a:ext cx="4114800" cy="4394200"/>
          </a:xfrm>
        </p:spPr>
        <p:txBody>
          <a:bodyPr/>
          <a:lstStyle>
            <a:lvl1pPr>
              <a:defRPr>
                <a:solidFill>
                  <a:srgbClr val="003C7D"/>
                </a:solidFill>
              </a:defRPr>
            </a:lvl1pPr>
            <a:lvl2pPr>
              <a:defRPr>
                <a:solidFill>
                  <a:srgbClr val="003C7D"/>
                </a:solidFill>
              </a:defRPr>
            </a:lvl2pPr>
            <a:lvl3pPr>
              <a:defRPr>
                <a:solidFill>
                  <a:srgbClr val="003C7D"/>
                </a:solidFill>
              </a:defRPr>
            </a:lvl3pPr>
            <a:lvl4pPr>
              <a:defRPr>
                <a:solidFill>
                  <a:srgbClr val="003C7D"/>
                </a:solidFill>
              </a:defRPr>
            </a:lvl4pPr>
            <a:lvl5pPr>
              <a:defRPr>
                <a:solidFill>
                  <a:srgbClr val="003C7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5"/>
          </p:nvPr>
        </p:nvSpPr>
        <p:spPr>
          <a:xfrm>
            <a:off x="4645152" y="1612900"/>
            <a:ext cx="4114800" cy="4381500"/>
          </a:xfrm>
        </p:spPr>
        <p:txBody>
          <a:bodyPr/>
          <a:lstStyle>
            <a:lvl1pPr>
              <a:defRPr>
                <a:solidFill>
                  <a:srgbClr val="003C7D"/>
                </a:solidFill>
              </a:defRPr>
            </a:lvl1pPr>
            <a:lvl2pPr>
              <a:defRPr>
                <a:solidFill>
                  <a:srgbClr val="003C7D"/>
                </a:solidFill>
              </a:defRPr>
            </a:lvl2pPr>
            <a:lvl3pPr>
              <a:defRPr>
                <a:solidFill>
                  <a:srgbClr val="003C7D"/>
                </a:solidFill>
              </a:defRPr>
            </a:lvl3pPr>
            <a:lvl4pPr>
              <a:defRPr>
                <a:solidFill>
                  <a:srgbClr val="003C7D"/>
                </a:solidFill>
              </a:defRPr>
            </a:lvl4pPr>
            <a:lvl5pPr>
              <a:defRPr>
                <a:solidFill>
                  <a:srgbClr val="003C7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D1BFEC65-657A-4008-92CE-F9B0344DB136}" type="slidenum">
              <a:rPr lang="en-US" altLang="en-US" smtClean="0"/>
              <a:pPr/>
              <a:t>‹#›</a:t>
            </a:fld>
            <a:endParaRPr lang="en-US" altLang="en-US"/>
          </a:p>
        </p:txBody>
      </p:sp>
      <p:sp>
        <p:nvSpPr>
          <p:cNvPr id="15" name="Rounded Rectangle 14"/>
          <p:cNvSpPr/>
          <p:nvPr/>
        </p:nvSpPr>
        <p:spPr>
          <a:xfrm>
            <a:off x="-609598" y="557784"/>
            <a:ext cx="8839198" cy="9144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0" y="795528"/>
            <a:ext cx="8229600" cy="420624"/>
          </a:xfrm>
        </p:spPr>
        <p:txBody>
          <a:bodyPr>
            <a:noAutofit/>
          </a:bodyPr>
          <a:lstStyle>
            <a:lvl1pPr algn="r">
              <a:defRPr sz="3200">
                <a:solidFill>
                  <a:schemeClr val="bg1"/>
                </a:solidFill>
              </a:defRPr>
            </a:lvl1pPr>
          </a:lstStyle>
          <a:p>
            <a:r>
              <a:rPr lang="en-US" dirty="0" smtClean="0"/>
              <a:t>TITLE</a:t>
            </a:r>
            <a:endParaRPr lang="en-US" dirty="0"/>
          </a:p>
        </p:txBody>
      </p:sp>
    </p:spTree>
    <p:extLst>
      <p:ext uri="{BB962C8B-B14F-4D97-AF65-F5344CB8AC3E}">
        <p14:creationId xmlns:p14="http://schemas.microsoft.com/office/powerpoint/2010/main" val="326234040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ounded Rectangle 6"/>
          <p:cNvSpPr/>
          <p:nvPr/>
        </p:nvSpPr>
        <p:spPr>
          <a:xfrm>
            <a:off x="-372532" y="1894661"/>
            <a:ext cx="5662850" cy="18288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FB763F78-9295-4BC7-80D6-AA7D5272BFA4}" type="datetime1">
              <a:rPr lang="en-US" smtClean="0"/>
              <a:t>4/3/2017</a:t>
            </a:fld>
            <a:endParaRPr lang="en-US"/>
          </a:p>
        </p:txBody>
      </p:sp>
      <p:sp>
        <p:nvSpPr>
          <p:cNvPr id="2" name="Title 1"/>
          <p:cNvSpPr>
            <a:spLocks noGrp="1"/>
          </p:cNvSpPr>
          <p:nvPr>
            <p:ph type="title" hasCustomPrompt="1"/>
          </p:nvPr>
        </p:nvSpPr>
        <p:spPr>
          <a:xfrm>
            <a:off x="118872" y="2566924"/>
            <a:ext cx="5093208" cy="584775"/>
          </a:xfrm>
        </p:spPr>
        <p:txBody>
          <a:bodyPr anchor="t" anchorCtr="0">
            <a:spAutoFit/>
          </a:bodyPr>
          <a:lstStyle>
            <a:lvl1pPr algn="r">
              <a:defRPr sz="3200" baseline="0">
                <a:solidFill>
                  <a:schemeClr val="bg1"/>
                </a:solidFill>
              </a:defRPr>
            </a:lvl1pPr>
          </a:lstStyle>
          <a:p>
            <a:r>
              <a:rPr lang="en-US" dirty="0" smtClean="0"/>
              <a:t>TITLE ONLY SLIDE</a:t>
            </a:r>
            <a:endParaRPr lang="en-US" dirty="0"/>
          </a:p>
        </p:txBody>
      </p:sp>
      <p:sp>
        <p:nvSpPr>
          <p:cNvPr id="10"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E4F1577D-7361-4845-9EF9-CA14B31479A9}" type="slidenum">
              <a:rPr lang="en-US" smtClean="0"/>
              <a:t>‹#›</a:t>
            </a:fld>
            <a:endParaRPr lang="en-US"/>
          </a:p>
        </p:txBody>
      </p:sp>
    </p:spTree>
    <p:extLst>
      <p:ext uri="{BB962C8B-B14F-4D97-AF65-F5344CB8AC3E}">
        <p14:creationId xmlns:p14="http://schemas.microsoft.com/office/powerpoint/2010/main" val="2286382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with Large Photo">
    <p:spTree>
      <p:nvGrpSpPr>
        <p:cNvPr id="1" name=""/>
        <p:cNvGrpSpPr/>
        <p:nvPr/>
      </p:nvGrpSpPr>
      <p:grpSpPr>
        <a:xfrm>
          <a:off x="0" y="0"/>
          <a:ext cx="0" cy="0"/>
          <a:chOff x="0" y="0"/>
          <a:chExt cx="0" cy="0"/>
        </a:xfrm>
      </p:grpSpPr>
      <p:sp>
        <p:nvSpPr>
          <p:cNvPr id="6" name="Rounded Rectangle 5"/>
          <p:cNvSpPr/>
          <p:nvPr/>
        </p:nvSpPr>
        <p:spPr>
          <a:xfrm>
            <a:off x="-609598" y="556309"/>
            <a:ext cx="5662850" cy="9144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endParaRPr lang="en-US"/>
          </a:p>
        </p:txBody>
      </p:sp>
      <p:sp>
        <p:nvSpPr>
          <p:cNvPr id="11" name="Picture Placeholder 10"/>
          <p:cNvSpPr>
            <a:spLocks noGrp="1"/>
          </p:cNvSpPr>
          <p:nvPr>
            <p:ph type="pic" sz="quarter" idx="13"/>
          </p:nvPr>
        </p:nvSpPr>
        <p:spPr>
          <a:xfrm>
            <a:off x="0" y="1605788"/>
            <a:ext cx="9144000" cy="3438144"/>
          </a:xfrm>
        </p:spPr>
        <p:txBody>
          <a:bodyPr/>
          <a:lstStyle>
            <a:lvl1pPr>
              <a:defRPr>
                <a:solidFill>
                  <a:srgbClr val="003C7D"/>
                </a:solidFill>
              </a:defRPr>
            </a:lvl1pPr>
          </a:lstStyle>
          <a:p>
            <a:r>
              <a:rPr lang="en-US" smtClean="0"/>
              <a:t>Click icon to add picture</a:t>
            </a:r>
            <a:endParaRPr lang="en-US" dirty="0"/>
          </a:p>
        </p:txBody>
      </p:sp>
      <p:sp>
        <p:nvSpPr>
          <p:cNvPr id="14" name="Text Placeholder 13"/>
          <p:cNvSpPr>
            <a:spLocks noGrp="1"/>
          </p:cNvSpPr>
          <p:nvPr>
            <p:ph type="body" sz="quarter" idx="14" hasCustomPrompt="1"/>
          </p:nvPr>
        </p:nvSpPr>
        <p:spPr>
          <a:xfrm>
            <a:off x="4745736" y="5201412"/>
            <a:ext cx="3694176" cy="329184"/>
          </a:xfrm>
        </p:spPr>
        <p:txBody>
          <a:bodyPr anchor="b" anchorCtr="0">
            <a:noAutofit/>
          </a:bodyPr>
          <a:lstStyle>
            <a:lvl1pPr marL="0" indent="0" algn="r">
              <a:buFont typeface="Arial" panose="020B0604020202020204" pitchFamily="34" charset="0"/>
              <a:buNone/>
              <a:defRPr sz="20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smtClean="0"/>
              <a:t>Photo Caption Text</a:t>
            </a:r>
          </a:p>
        </p:txBody>
      </p:sp>
      <p:sp>
        <p:nvSpPr>
          <p:cNvPr id="10" name="Title 1"/>
          <p:cNvSpPr>
            <a:spLocks noGrp="1"/>
          </p:cNvSpPr>
          <p:nvPr>
            <p:ph type="title" hasCustomPrompt="1"/>
          </p:nvPr>
        </p:nvSpPr>
        <p:spPr>
          <a:xfrm>
            <a:off x="-317500" y="799084"/>
            <a:ext cx="5288788" cy="420624"/>
          </a:xfrm>
        </p:spPr>
        <p:txBody>
          <a:bodyPr>
            <a:noAutofit/>
          </a:bodyPr>
          <a:lstStyle>
            <a:lvl1pPr algn="r">
              <a:defRPr sz="3200">
                <a:solidFill>
                  <a:schemeClr val="bg1"/>
                </a:solidFill>
              </a:defRPr>
            </a:lvl1pPr>
          </a:lstStyle>
          <a:p>
            <a:r>
              <a:rPr lang="en-US" dirty="0" smtClean="0"/>
              <a:t>TITLE</a:t>
            </a:r>
            <a:endParaRPr lang="en-US" dirty="0"/>
          </a:p>
        </p:txBody>
      </p:sp>
      <p:sp>
        <p:nvSpPr>
          <p:cNvPr id="16"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Tree>
    <p:extLst>
      <p:ext uri="{BB962C8B-B14F-4D97-AF65-F5344CB8AC3E}">
        <p14:creationId xmlns:p14="http://schemas.microsoft.com/office/powerpoint/2010/main" val="148714398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with Large Tall Phot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11" name="Picture Placeholder 10"/>
          <p:cNvSpPr>
            <a:spLocks noGrp="1"/>
          </p:cNvSpPr>
          <p:nvPr>
            <p:ph type="pic" sz="quarter" idx="13"/>
          </p:nvPr>
        </p:nvSpPr>
        <p:spPr>
          <a:xfrm>
            <a:off x="0" y="1605788"/>
            <a:ext cx="9144000" cy="3438144"/>
          </a:xfrm>
        </p:spPr>
        <p:txBody>
          <a:bodyPr/>
          <a:lstStyle>
            <a:lvl1pPr>
              <a:defRPr>
                <a:solidFill>
                  <a:srgbClr val="003C7D"/>
                </a:solidFill>
              </a:defRPr>
            </a:lvl1pPr>
          </a:lstStyle>
          <a:p>
            <a:r>
              <a:rPr lang="en-US" smtClean="0"/>
              <a:t>Click icon to add picture</a:t>
            </a:r>
            <a:endParaRPr lang="en-US" dirty="0"/>
          </a:p>
        </p:txBody>
      </p:sp>
      <p:sp>
        <p:nvSpPr>
          <p:cNvPr id="14" name="Text Placeholder 13"/>
          <p:cNvSpPr>
            <a:spLocks noGrp="1"/>
          </p:cNvSpPr>
          <p:nvPr>
            <p:ph type="body" sz="quarter" idx="14" hasCustomPrompt="1"/>
          </p:nvPr>
        </p:nvSpPr>
        <p:spPr>
          <a:xfrm>
            <a:off x="4745736" y="5201412"/>
            <a:ext cx="3694176" cy="329184"/>
          </a:xfrm>
        </p:spPr>
        <p:txBody>
          <a:bodyPr anchor="b" anchorCtr="0">
            <a:noAutofit/>
          </a:bodyPr>
          <a:lstStyle>
            <a:lvl1pPr marL="0" indent="0" algn="r">
              <a:buFont typeface="Arial" panose="020B0604020202020204" pitchFamily="34" charset="0"/>
              <a:buNone/>
              <a:defRPr sz="20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smtClean="0"/>
              <a:t>Photo Caption Text</a:t>
            </a:r>
          </a:p>
        </p:txBody>
      </p:sp>
      <p:sp>
        <p:nvSpPr>
          <p:cNvPr id="13"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
        <p:nvSpPr>
          <p:cNvPr id="12" name="Rounded Rectangle 11"/>
          <p:cNvSpPr/>
          <p:nvPr/>
        </p:nvSpPr>
        <p:spPr>
          <a:xfrm>
            <a:off x="-609598" y="557784"/>
            <a:ext cx="8839198" cy="9144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0" y="795528"/>
            <a:ext cx="8229600" cy="420624"/>
          </a:xfrm>
        </p:spPr>
        <p:txBody>
          <a:bodyPr>
            <a:noAutofit/>
          </a:bodyPr>
          <a:lstStyle>
            <a:lvl1pPr algn="r">
              <a:defRPr sz="3200">
                <a:solidFill>
                  <a:schemeClr val="bg1"/>
                </a:solidFill>
              </a:defRPr>
            </a:lvl1pPr>
          </a:lstStyle>
          <a:p>
            <a:r>
              <a:rPr lang="en-US" dirty="0" smtClean="0"/>
              <a:t>TITLE</a:t>
            </a:r>
            <a:endParaRPr lang="en-US" dirty="0"/>
          </a:p>
        </p:txBody>
      </p:sp>
      <p:sp>
        <p:nvSpPr>
          <p:cNvPr id="9" name="Rounded Rectangle 8"/>
          <p:cNvSpPr/>
          <p:nvPr/>
        </p:nvSpPr>
        <p:spPr>
          <a:xfrm>
            <a:off x="-609598" y="557784"/>
            <a:ext cx="8839198" cy="9144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32288" y="838200"/>
            <a:ext cx="8229600" cy="420624"/>
          </a:xfrm>
          <a:prstGeom prst="rect">
            <a:avLst/>
          </a:prstGeom>
        </p:spPr>
        <p:txBody>
          <a:bodyPr vert="horz" lIns="91440" tIns="45720" rIns="91440" bIns="45720" rtlCol="0" anchor="ctr">
            <a:noAutofit/>
          </a:bodyPr>
          <a:lstStyle>
            <a:lvl1pPr algn="r" defTabSz="457200" rtl="0" eaLnBrk="1" latinLnBrk="0" hangingPunct="1">
              <a:spcBef>
                <a:spcPct val="0"/>
              </a:spcBef>
              <a:buNone/>
              <a:defRPr sz="3200" kern="1200">
                <a:solidFill>
                  <a:schemeClr val="bg1"/>
                </a:solidFill>
                <a:latin typeface="+mj-lt"/>
                <a:ea typeface="+mj-ea"/>
                <a:cs typeface="Arial" panose="020B0604020202020204" pitchFamily="34" charset="0"/>
              </a:defRPr>
            </a:lvl1pPr>
          </a:lstStyle>
          <a:p>
            <a:pPr fontAlgn="auto">
              <a:spcAft>
                <a:spcPts val="0"/>
              </a:spcAft>
            </a:pPr>
            <a:r>
              <a:rPr lang="en-US" smtClean="0"/>
              <a:t>TITLE</a:t>
            </a:r>
            <a:endParaRPr lang="en-US" dirty="0"/>
          </a:p>
        </p:txBody>
      </p:sp>
    </p:spTree>
    <p:extLst>
      <p:ext uri="{BB962C8B-B14F-4D97-AF65-F5344CB8AC3E}">
        <p14:creationId xmlns:p14="http://schemas.microsoft.com/office/powerpoint/2010/main" val="2052713130"/>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ong Title Slide">
    <p:spTree>
      <p:nvGrpSpPr>
        <p:cNvPr id="1" name=""/>
        <p:cNvGrpSpPr/>
        <p:nvPr/>
      </p:nvGrpSpPr>
      <p:grpSpPr>
        <a:xfrm>
          <a:off x="0" y="0"/>
          <a:ext cx="0" cy="0"/>
          <a:chOff x="0" y="0"/>
          <a:chExt cx="0" cy="0"/>
        </a:xfrm>
      </p:grpSpPr>
      <p:pic>
        <p:nvPicPr>
          <p:cNvPr id="18" name="Picture 17" descr="UI-02-130715-675a.jpg"/>
          <p:cNvPicPr>
            <a:picLocks noChangeAspect="1"/>
          </p:cNvPicPr>
          <p:nvPr/>
        </p:nvPicPr>
        <p:blipFill rotWithShape="1">
          <a:blip r:embed="rId2" cstate="print">
            <a:extLst>
              <a:ext uri="{28A0092B-C50C-407E-A947-70E740481C1C}">
                <a14:useLocalDpi xmlns:a14="http://schemas.microsoft.com/office/drawing/2010/main" val="0"/>
              </a:ext>
            </a:extLst>
          </a:blip>
          <a:srcRect l="30554" t="20737" r="1573" b="11485"/>
          <a:stretch/>
        </p:blipFill>
        <p:spPr>
          <a:xfrm>
            <a:off x="0" y="0"/>
            <a:ext cx="9144000" cy="6087545"/>
          </a:xfrm>
          <a:prstGeom prst="rect">
            <a:avLst/>
          </a:prstGeom>
          <a:effectLst/>
        </p:spPr>
      </p:pic>
      <p:sp>
        <p:nvSpPr>
          <p:cNvPr id="4" name="Date Placeholder 3"/>
          <p:cNvSpPr>
            <a:spLocks noGrp="1"/>
          </p:cNvSpPr>
          <p:nvPr>
            <p:ph type="dt" sz="half" idx="10"/>
          </p:nvPr>
        </p:nvSpPr>
        <p:spPr/>
        <p:txBody>
          <a:bodyPr/>
          <a:lstStyle/>
          <a:p>
            <a:pPr>
              <a:defRPr/>
            </a:pPr>
            <a:endParaRPr lang="en-US"/>
          </a:p>
        </p:txBody>
      </p:sp>
      <p:sp>
        <p:nvSpPr>
          <p:cNvPr id="7" name="Rounded Rectangle 6"/>
          <p:cNvSpPr/>
          <p:nvPr/>
        </p:nvSpPr>
        <p:spPr>
          <a:xfrm>
            <a:off x="-508010" y="4476978"/>
            <a:ext cx="3860808" cy="1109134"/>
          </a:xfrm>
          <a:prstGeom prst="roundRect">
            <a:avLst/>
          </a:prstGeom>
          <a:solidFill>
            <a:srgbClr val="FFFFFF"/>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 name="Rounded Rectangle 8"/>
          <p:cNvSpPr/>
          <p:nvPr/>
        </p:nvSpPr>
        <p:spPr>
          <a:xfrm>
            <a:off x="-349077" y="190499"/>
            <a:ext cx="9842154" cy="1781775"/>
          </a:xfrm>
          <a:prstGeom prst="round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6" hasCustomPrompt="1"/>
          </p:nvPr>
        </p:nvSpPr>
        <p:spPr>
          <a:xfrm>
            <a:off x="285750" y="598036"/>
            <a:ext cx="8410779" cy="493776"/>
          </a:xfrm>
        </p:spPr>
        <p:txBody>
          <a:bodyPr>
            <a:noAutofit/>
          </a:bodyPr>
          <a:lstStyle>
            <a:lvl1pPr marL="0" indent="0" algn="r">
              <a:buNone/>
              <a:defRPr sz="32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endParaRPr lang="en-US" dirty="0"/>
          </a:p>
        </p:txBody>
      </p:sp>
      <p:sp>
        <p:nvSpPr>
          <p:cNvPr id="11" name="Text Placeholder 10"/>
          <p:cNvSpPr>
            <a:spLocks noGrp="1"/>
          </p:cNvSpPr>
          <p:nvPr>
            <p:ph type="body" sz="quarter" idx="17" hasCustomPrompt="1"/>
          </p:nvPr>
        </p:nvSpPr>
        <p:spPr>
          <a:xfrm>
            <a:off x="285750" y="1343564"/>
            <a:ext cx="8410779" cy="430887"/>
          </a:xfrm>
        </p:spPr>
        <p:txBody>
          <a:bodyPr wrap="square">
            <a:spAutoFit/>
          </a:bodyPr>
          <a:lstStyle>
            <a:lvl1pPr marL="0" indent="0" algn="r">
              <a:buNone/>
              <a:defRPr sz="2200" baseline="0">
                <a:solidFill>
                  <a:srgbClr val="003C7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Subtitle</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64" y="4636008"/>
            <a:ext cx="1879508" cy="756459"/>
          </a:xfrm>
          <a:prstGeom prst="rect">
            <a:avLst/>
          </a:prstGeom>
        </p:spPr>
      </p:pic>
    </p:spTree>
    <p:extLst>
      <p:ext uri="{BB962C8B-B14F-4D97-AF65-F5344CB8AC3E}">
        <p14:creationId xmlns:p14="http://schemas.microsoft.com/office/powerpoint/2010/main" val="3844567392"/>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and Content Layout">
    <p:spTree>
      <p:nvGrpSpPr>
        <p:cNvPr id="1" name=""/>
        <p:cNvGrpSpPr/>
        <p:nvPr/>
      </p:nvGrpSpPr>
      <p:grpSpPr>
        <a:xfrm>
          <a:off x="0" y="0"/>
          <a:ext cx="0" cy="0"/>
          <a:chOff x="0" y="0"/>
          <a:chExt cx="0" cy="0"/>
        </a:xfrm>
      </p:grpSpPr>
      <p:sp>
        <p:nvSpPr>
          <p:cNvPr id="10" name="Rounded Rectangle 9"/>
          <p:cNvSpPr/>
          <p:nvPr/>
        </p:nvSpPr>
        <p:spPr>
          <a:xfrm>
            <a:off x="-609598" y="556309"/>
            <a:ext cx="5662850" cy="9144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US"/>
          </a:p>
        </p:txBody>
      </p:sp>
      <p:sp>
        <p:nvSpPr>
          <p:cNvPr id="4" name="Picture Placeholder 3"/>
          <p:cNvSpPr>
            <a:spLocks noGrp="1"/>
          </p:cNvSpPr>
          <p:nvPr>
            <p:ph type="pic" sz="quarter" idx="14"/>
          </p:nvPr>
        </p:nvSpPr>
        <p:spPr>
          <a:xfrm>
            <a:off x="392811" y="1594104"/>
            <a:ext cx="4114800" cy="4379976"/>
          </a:xfrm>
        </p:spPr>
        <p:txBody>
          <a:bodyPr/>
          <a:lstStyle>
            <a:lvl1pPr>
              <a:defRPr>
                <a:solidFill>
                  <a:srgbClr val="003C7D"/>
                </a:solidFill>
              </a:defRPr>
            </a:lvl1pPr>
          </a:lstStyle>
          <a:p>
            <a:r>
              <a:rPr lang="en-US" smtClean="0"/>
              <a:t>Click icon to add picture</a:t>
            </a:r>
            <a:endParaRPr lang="en-US" dirty="0"/>
          </a:p>
        </p:txBody>
      </p:sp>
      <p:sp>
        <p:nvSpPr>
          <p:cNvPr id="11" name="Content Placeholder 10"/>
          <p:cNvSpPr>
            <a:spLocks noGrp="1"/>
          </p:cNvSpPr>
          <p:nvPr>
            <p:ph sz="quarter" idx="15"/>
          </p:nvPr>
        </p:nvSpPr>
        <p:spPr>
          <a:xfrm>
            <a:off x="4648581" y="1597024"/>
            <a:ext cx="4114800" cy="4377055"/>
          </a:xfrm>
        </p:spPr>
        <p:txBody>
          <a:bodyPr/>
          <a:lstStyle>
            <a:lvl1pPr>
              <a:defRPr>
                <a:solidFill>
                  <a:srgbClr val="003C7D"/>
                </a:solidFill>
              </a:defRPr>
            </a:lvl1pPr>
            <a:lvl2pPr>
              <a:defRPr>
                <a:solidFill>
                  <a:srgbClr val="003C7D"/>
                </a:solidFill>
              </a:defRPr>
            </a:lvl2pPr>
            <a:lvl3pPr>
              <a:defRPr>
                <a:solidFill>
                  <a:srgbClr val="003C7D"/>
                </a:solidFill>
              </a:defRPr>
            </a:lvl3pPr>
            <a:lvl4pPr>
              <a:defRPr>
                <a:solidFill>
                  <a:srgbClr val="003C7D"/>
                </a:solidFill>
              </a:defRPr>
            </a:lvl4pPr>
            <a:lvl5pPr>
              <a:defRPr>
                <a:solidFill>
                  <a:srgbClr val="003C7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
          <p:cNvSpPr>
            <a:spLocks noGrp="1"/>
          </p:cNvSpPr>
          <p:nvPr>
            <p:ph type="title" hasCustomPrompt="1"/>
          </p:nvPr>
        </p:nvSpPr>
        <p:spPr>
          <a:xfrm>
            <a:off x="-317500" y="799084"/>
            <a:ext cx="5288788" cy="420624"/>
          </a:xfrm>
        </p:spPr>
        <p:txBody>
          <a:bodyPr>
            <a:noAutofit/>
          </a:bodyPr>
          <a:lstStyle>
            <a:lvl1pPr algn="r">
              <a:defRPr sz="3200">
                <a:solidFill>
                  <a:schemeClr val="bg1"/>
                </a:solidFill>
              </a:defRPr>
            </a:lvl1pPr>
          </a:lstStyle>
          <a:p>
            <a:r>
              <a:rPr lang="en-US" dirty="0" smtClean="0"/>
              <a:t>TITLE</a:t>
            </a:r>
            <a:endParaRPr lang="en-US" dirty="0"/>
          </a:p>
        </p:txBody>
      </p:sp>
      <p:sp>
        <p:nvSpPr>
          <p:cNvPr id="14"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Tree>
    <p:extLst>
      <p:ext uri="{BB962C8B-B14F-4D97-AF65-F5344CB8AC3E}">
        <p14:creationId xmlns:p14="http://schemas.microsoft.com/office/powerpoint/2010/main" val="83996063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ong Title Picture and Content Layou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4" name="Picture Placeholder 3"/>
          <p:cNvSpPr>
            <a:spLocks noGrp="1"/>
          </p:cNvSpPr>
          <p:nvPr>
            <p:ph type="pic" sz="quarter" idx="14"/>
          </p:nvPr>
        </p:nvSpPr>
        <p:spPr>
          <a:xfrm>
            <a:off x="392811" y="1594104"/>
            <a:ext cx="4114800" cy="4379976"/>
          </a:xfrm>
        </p:spPr>
        <p:txBody>
          <a:bodyPr/>
          <a:lstStyle>
            <a:lvl1pPr>
              <a:defRPr>
                <a:solidFill>
                  <a:srgbClr val="003C7D"/>
                </a:solidFill>
              </a:defRPr>
            </a:lvl1pPr>
          </a:lstStyle>
          <a:p>
            <a:r>
              <a:rPr lang="en-US" smtClean="0"/>
              <a:t>Click icon to add picture</a:t>
            </a:r>
            <a:endParaRPr lang="en-US" dirty="0"/>
          </a:p>
        </p:txBody>
      </p:sp>
      <p:sp>
        <p:nvSpPr>
          <p:cNvPr id="11" name="Content Placeholder 10"/>
          <p:cNvSpPr>
            <a:spLocks noGrp="1"/>
          </p:cNvSpPr>
          <p:nvPr>
            <p:ph sz="quarter" idx="15"/>
          </p:nvPr>
        </p:nvSpPr>
        <p:spPr>
          <a:xfrm>
            <a:off x="4648581" y="1597024"/>
            <a:ext cx="4114800" cy="4377055"/>
          </a:xfrm>
        </p:spPr>
        <p:txBody>
          <a:bodyPr/>
          <a:lstStyle>
            <a:lvl1pPr>
              <a:defRPr>
                <a:solidFill>
                  <a:srgbClr val="003C7D"/>
                </a:solidFill>
              </a:defRPr>
            </a:lvl1pPr>
            <a:lvl2pPr>
              <a:defRPr>
                <a:solidFill>
                  <a:srgbClr val="003C7D"/>
                </a:solidFill>
              </a:defRPr>
            </a:lvl2pPr>
            <a:lvl3pPr>
              <a:defRPr>
                <a:solidFill>
                  <a:srgbClr val="003C7D"/>
                </a:solidFill>
              </a:defRPr>
            </a:lvl3pPr>
            <a:lvl4pPr>
              <a:defRPr>
                <a:solidFill>
                  <a:srgbClr val="003C7D"/>
                </a:solidFill>
              </a:defRPr>
            </a:lvl4pPr>
            <a:lvl5pPr>
              <a:defRPr>
                <a:solidFill>
                  <a:srgbClr val="003C7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
        <p:nvSpPr>
          <p:cNvPr id="12" name="Rounded Rectangle 11"/>
          <p:cNvSpPr/>
          <p:nvPr/>
        </p:nvSpPr>
        <p:spPr>
          <a:xfrm>
            <a:off x="-609598" y="557784"/>
            <a:ext cx="8839198" cy="9144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0" y="795528"/>
            <a:ext cx="8229600" cy="420624"/>
          </a:xfrm>
        </p:spPr>
        <p:txBody>
          <a:bodyPr>
            <a:noAutofit/>
          </a:bodyPr>
          <a:lstStyle>
            <a:lvl1pPr algn="r">
              <a:defRPr sz="3200">
                <a:solidFill>
                  <a:schemeClr val="bg1"/>
                </a:solidFill>
              </a:defRPr>
            </a:lvl1pPr>
          </a:lstStyle>
          <a:p>
            <a:r>
              <a:rPr lang="en-US" dirty="0" smtClean="0"/>
              <a:t>TITLE</a:t>
            </a:r>
            <a:endParaRPr lang="en-US" dirty="0"/>
          </a:p>
        </p:txBody>
      </p:sp>
      <p:sp>
        <p:nvSpPr>
          <p:cNvPr id="9" name="Rounded Rectangle 8"/>
          <p:cNvSpPr/>
          <p:nvPr/>
        </p:nvSpPr>
        <p:spPr>
          <a:xfrm>
            <a:off x="-609598" y="557784"/>
            <a:ext cx="8839198" cy="9144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3875" y="838200"/>
            <a:ext cx="8229600" cy="420624"/>
          </a:xfrm>
          <a:prstGeom prst="rect">
            <a:avLst/>
          </a:prstGeom>
        </p:spPr>
        <p:txBody>
          <a:bodyPr vert="horz" lIns="91440" tIns="45720" rIns="91440" bIns="45720" rtlCol="0" anchor="ctr">
            <a:noAutofit/>
          </a:bodyPr>
          <a:lstStyle>
            <a:lvl1pPr algn="r" defTabSz="457200" rtl="0" eaLnBrk="1" latinLnBrk="0" hangingPunct="1">
              <a:spcBef>
                <a:spcPct val="0"/>
              </a:spcBef>
              <a:buNone/>
              <a:defRPr sz="3200" kern="1200">
                <a:solidFill>
                  <a:schemeClr val="bg1"/>
                </a:solidFill>
                <a:latin typeface="+mj-lt"/>
                <a:ea typeface="+mj-ea"/>
                <a:cs typeface="Arial" panose="020B0604020202020204" pitchFamily="34" charset="0"/>
              </a:defRPr>
            </a:lvl1pPr>
          </a:lstStyle>
          <a:p>
            <a:pPr fontAlgn="auto">
              <a:spcAft>
                <a:spcPts val="0"/>
              </a:spcAft>
            </a:pPr>
            <a:r>
              <a:rPr lang="en-US" smtClean="0"/>
              <a:t>TITLE</a:t>
            </a:r>
            <a:endParaRPr lang="en-US" dirty="0"/>
          </a:p>
        </p:txBody>
      </p:sp>
    </p:spTree>
    <p:extLst>
      <p:ext uri="{BB962C8B-B14F-4D97-AF65-F5344CB8AC3E}">
        <p14:creationId xmlns:p14="http://schemas.microsoft.com/office/powerpoint/2010/main" val="2356078458"/>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9CFEBA-5ABE-4906-BFF2-F8213C3371BB}" type="datetime1">
              <a:rPr lang="en-US" smtClean="0"/>
              <a:t>4/3/2017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4F1577D-7361-4845-9EF9-CA14B31479A9}" type="slidenum">
              <a:rPr lang="en-US"/>
              <a:t>‹#›</a:t>
            </a:fld>
            <a:endParaRPr lang="en-US"/>
          </a:p>
        </p:txBody>
      </p:sp>
    </p:spTree>
    <p:extLst>
      <p:ext uri="{BB962C8B-B14F-4D97-AF65-F5344CB8AC3E}">
        <p14:creationId xmlns:p14="http://schemas.microsoft.com/office/powerpoint/2010/main" val="10840301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xtra Long Title Slide">
    <p:spTree>
      <p:nvGrpSpPr>
        <p:cNvPr id="1" name=""/>
        <p:cNvGrpSpPr/>
        <p:nvPr/>
      </p:nvGrpSpPr>
      <p:grpSpPr>
        <a:xfrm>
          <a:off x="0" y="0"/>
          <a:ext cx="0" cy="0"/>
          <a:chOff x="0" y="0"/>
          <a:chExt cx="0" cy="0"/>
        </a:xfrm>
      </p:grpSpPr>
      <p:pic>
        <p:nvPicPr>
          <p:cNvPr id="18" name="Picture 17" descr="UI-02-130715-675a.jpg"/>
          <p:cNvPicPr>
            <a:picLocks noChangeAspect="1"/>
          </p:cNvPicPr>
          <p:nvPr/>
        </p:nvPicPr>
        <p:blipFill rotWithShape="1">
          <a:blip r:embed="rId2" cstate="print">
            <a:extLst>
              <a:ext uri="{28A0092B-C50C-407E-A947-70E740481C1C}">
                <a14:useLocalDpi xmlns:a14="http://schemas.microsoft.com/office/drawing/2010/main" val="0"/>
              </a:ext>
            </a:extLst>
          </a:blip>
          <a:srcRect l="30554" t="20737" r="1573" b="11485"/>
          <a:stretch/>
        </p:blipFill>
        <p:spPr>
          <a:xfrm>
            <a:off x="0" y="0"/>
            <a:ext cx="9144000" cy="6087545"/>
          </a:xfrm>
          <a:prstGeom prst="rect">
            <a:avLst/>
          </a:prstGeom>
          <a:effectLst/>
        </p:spPr>
      </p:pic>
      <p:sp>
        <p:nvSpPr>
          <p:cNvPr id="4" name="Date Placeholder 3"/>
          <p:cNvSpPr>
            <a:spLocks noGrp="1"/>
          </p:cNvSpPr>
          <p:nvPr>
            <p:ph type="dt" sz="half" idx="10"/>
          </p:nvPr>
        </p:nvSpPr>
        <p:spPr/>
        <p:txBody>
          <a:bodyPr/>
          <a:lstStyle/>
          <a:p>
            <a:pPr>
              <a:defRPr/>
            </a:pPr>
            <a:endParaRPr lang="en-US"/>
          </a:p>
        </p:txBody>
      </p:sp>
      <p:sp>
        <p:nvSpPr>
          <p:cNvPr id="7" name="Rounded Rectangle 6"/>
          <p:cNvSpPr/>
          <p:nvPr/>
        </p:nvSpPr>
        <p:spPr>
          <a:xfrm>
            <a:off x="-228600" y="4800600"/>
            <a:ext cx="9525000" cy="1143000"/>
          </a:xfrm>
          <a:prstGeom prst="roundRect">
            <a:avLst/>
          </a:prstGeom>
          <a:solidFill>
            <a:srgbClr val="FFFFFF"/>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9" name="Rounded Rectangle 8"/>
          <p:cNvSpPr/>
          <p:nvPr/>
        </p:nvSpPr>
        <p:spPr>
          <a:xfrm>
            <a:off x="-349077" y="190499"/>
            <a:ext cx="9842154" cy="1781775"/>
          </a:xfrm>
          <a:prstGeom prst="round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6" hasCustomPrompt="1"/>
          </p:nvPr>
        </p:nvSpPr>
        <p:spPr>
          <a:xfrm>
            <a:off x="533400" y="598036"/>
            <a:ext cx="8410779" cy="493776"/>
          </a:xfrm>
        </p:spPr>
        <p:txBody>
          <a:bodyPr>
            <a:noAutofit/>
          </a:bodyPr>
          <a:lstStyle>
            <a:lvl1pPr marL="0" indent="0" algn="r">
              <a:buNone/>
              <a:defRPr sz="32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endParaRPr lang="en-US" dirty="0"/>
          </a:p>
        </p:txBody>
      </p:sp>
      <p:sp>
        <p:nvSpPr>
          <p:cNvPr id="11" name="Text Placeholder 10"/>
          <p:cNvSpPr>
            <a:spLocks noGrp="1"/>
          </p:cNvSpPr>
          <p:nvPr>
            <p:ph type="body" sz="quarter" idx="17" hasCustomPrompt="1"/>
          </p:nvPr>
        </p:nvSpPr>
        <p:spPr>
          <a:xfrm>
            <a:off x="504621" y="1295400"/>
            <a:ext cx="8410779" cy="430887"/>
          </a:xfrm>
        </p:spPr>
        <p:txBody>
          <a:bodyPr wrap="square">
            <a:spAutoFit/>
          </a:bodyPr>
          <a:lstStyle>
            <a:lvl1pPr marL="0" indent="0" algn="r">
              <a:buNone/>
              <a:defRPr sz="2200" baseline="0">
                <a:solidFill>
                  <a:srgbClr val="003C7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Subtitle</a:t>
            </a:r>
            <a:endParaRPr lang="en-US" dirty="0"/>
          </a:p>
        </p:txBody>
      </p:sp>
      <p:sp>
        <p:nvSpPr>
          <p:cNvPr id="13" name="Text Placeholder 10"/>
          <p:cNvSpPr>
            <a:spLocks noGrp="1"/>
          </p:cNvSpPr>
          <p:nvPr>
            <p:ph type="body" sz="quarter" idx="18" hasCustomPrompt="1"/>
          </p:nvPr>
        </p:nvSpPr>
        <p:spPr>
          <a:xfrm>
            <a:off x="4191000" y="5029200"/>
            <a:ext cx="4753179" cy="430887"/>
          </a:xfrm>
        </p:spPr>
        <p:txBody>
          <a:bodyPr wrap="square">
            <a:spAutoFit/>
          </a:bodyPr>
          <a:lstStyle>
            <a:lvl1pPr marL="0" indent="0" algn="r">
              <a:buNone/>
              <a:defRPr sz="2200" baseline="0">
                <a:solidFill>
                  <a:srgbClr val="003C7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Info/Date</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64" y="5029200"/>
            <a:ext cx="1879508" cy="756459"/>
          </a:xfrm>
          <a:prstGeom prst="rect">
            <a:avLst/>
          </a:prstGeom>
        </p:spPr>
      </p:pic>
    </p:spTree>
    <p:extLst>
      <p:ext uri="{BB962C8B-B14F-4D97-AF65-F5344CB8AC3E}">
        <p14:creationId xmlns:p14="http://schemas.microsoft.com/office/powerpoint/2010/main" val="1284304189"/>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_Lemon">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7" name="Rounded Rectangle 6"/>
          <p:cNvSpPr/>
          <p:nvPr/>
        </p:nvSpPr>
        <p:spPr>
          <a:xfrm>
            <a:off x="-152400" y="-76200"/>
            <a:ext cx="9448800" cy="1542822"/>
          </a:xfrm>
          <a:prstGeom prst="roundRect">
            <a:avLst/>
          </a:prstGeom>
          <a:solidFill>
            <a:srgbClr val="FFFFFF">
              <a:alpha val="90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3" name="Text Placeholder 2"/>
          <p:cNvSpPr>
            <a:spLocks noGrp="1"/>
          </p:cNvSpPr>
          <p:nvPr>
            <p:ph type="body" sz="quarter" idx="16" hasCustomPrompt="1"/>
          </p:nvPr>
        </p:nvSpPr>
        <p:spPr>
          <a:xfrm>
            <a:off x="3810000" y="232112"/>
            <a:ext cx="5178552" cy="493776"/>
          </a:xfrm>
        </p:spPr>
        <p:txBody>
          <a:bodyPr>
            <a:noAutofit/>
          </a:bodyPr>
          <a:lstStyle>
            <a:lvl1pPr marL="0" indent="0" algn="r">
              <a:buNone/>
              <a:defRPr sz="3200">
                <a:solidFill>
                  <a:srgbClr val="003C7D"/>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endParaRPr lang="en-US" dirty="0"/>
          </a:p>
        </p:txBody>
      </p:sp>
      <p:sp>
        <p:nvSpPr>
          <p:cNvPr id="11" name="Text Placeholder 10"/>
          <p:cNvSpPr>
            <a:spLocks noGrp="1"/>
          </p:cNvSpPr>
          <p:nvPr>
            <p:ph type="body" sz="quarter" idx="17" hasCustomPrompt="1"/>
          </p:nvPr>
        </p:nvSpPr>
        <p:spPr>
          <a:xfrm>
            <a:off x="4343400" y="917912"/>
            <a:ext cx="4617720" cy="400110"/>
          </a:xfrm>
        </p:spPr>
        <p:txBody>
          <a:bodyPr>
            <a:spAutoFit/>
          </a:bodyPr>
          <a:lstStyle>
            <a:lvl1pPr marL="0" indent="0" algn="r">
              <a:buNone/>
              <a:defRPr sz="2000" baseline="0">
                <a:solidFill>
                  <a:srgbClr val="FF66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Subtitle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176" y="228600"/>
            <a:ext cx="1879508" cy="756459"/>
          </a:xfrm>
          <a:prstGeom prst="rect">
            <a:avLst/>
          </a:prstGeom>
        </p:spPr>
      </p:pic>
    </p:spTree>
    <p:extLst>
      <p:ext uri="{BB962C8B-B14F-4D97-AF65-F5344CB8AC3E}">
        <p14:creationId xmlns:p14="http://schemas.microsoft.com/office/powerpoint/2010/main" val="37956703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_Gradient">
    <p:bg>
      <p:bgPr>
        <a:gradFill flip="none" rotWithShape="1">
          <a:gsLst>
            <a:gs pos="0">
              <a:srgbClr val="003C7D"/>
            </a:gs>
            <a:gs pos="50000">
              <a:schemeClr val="accent1">
                <a:tint val="37000"/>
                <a:satMod val="300000"/>
                <a:alpha val="30000"/>
                <a:lumMod val="100000"/>
              </a:schemeClr>
            </a:gs>
            <a:gs pos="100000">
              <a:srgbClr val="FF6600"/>
            </a:gs>
          </a:gsLst>
          <a:lin ang="108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7" name="Rounded Rectangle 6"/>
          <p:cNvSpPr/>
          <p:nvPr/>
        </p:nvSpPr>
        <p:spPr>
          <a:xfrm>
            <a:off x="76200" y="2514600"/>
            <a:ext cx="8991600" cy="1542822"/>
          </a:xfrm>
          <a:prstGeom prst="roundRect">
            <a:avLst/>
          </a:prstGeom>
          <a:solidFill>
            <a:srgbClr val="FFFFFF">
              <a:alpha val="80000"/>
            </a:srgbClr>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3" name="Text Placeholder 2"/>
          <p:cNvSpPr>
            <a:spLocks noGrp="1"/>
          </p:cNvSpPr>
          <p:nvPr>
            <p:ph type="body" sz="quarter" idx="16" hasCustomPrompt="1"/>
          </p:nvPr>
        </p:nvSpPr>
        <p:spPr>
          <a:xfrm>
            <a:off x="3810000" y="2847633"/>
            <a:ext cx="5178552" cy="493776"/>
          </a:xfrm>
        </p:spPr>
        <p:txBody>
          <a:bodyPr>
            <a:noAutofit/>
          </a:bodyPr>
          <a:lstStyle>
            <a:lvl1pPr marL="0" indent="0" algn="r">
              <a:buNone/>
              <a:defRPr sz="3200">
                <a:solidFill>
                  <a:srgbClr val="003C7D"/>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endParaRPr lang="en-US" dirty="0"/>
          </a:p>
        </p:txBody>
      </p:sp>
      <p:sp>
        <p:nvSpPr>
          <p:cNvPr id="11" name="Text Placeholder 10"/>
          <p:cNvSpPr>
            <a:spLocks noGrp="1"/>
          </p:cNvSpPr>
          <p:nvPr>
            <p:ph type="body" sz="quarter" idx="17" hasCustomPrompt="1"/>
          </p:nvPr>
        </p:nvSpPr>
        <p:spPr>
          <a:xfrm>
            <a:off x="4343400" y="3533433"/>
            <a:ext cx="4617720" cy="400110"/>
          </a:xfrm>
        </p:spPr>
        <p:txBody>
          <a:bodyPr>
            <a:spAutoFit/>
          </a:bodyPr>
          <a:lstStyle>
            <a:lvl1pPr marL="0" indent="0" algn="r">
              <a:buNone/>
              <a:defRPr sz="2000" baseline="0">
                <a:solidFill>
                  <a:srgbClr val="FF66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Subtitle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952" y="2843784"/>
            <a:ext cx="1879508" cy="756459"/>
          </a:xfrm>
          <a:prstGeom prst="rect">
            <a:avLst/>
          </a:prstGeom>
        </p:spPr>
      </p:pic>
    </p:spTree>
    <p:extLst>
      <p:ext uri="{BB962C8B-B14F-4D97-AF65-F5344CB8AC3E}">
        <p14:creationId xmlns:p14="http://schemas.microsoft.com/office/powerpoint/2010/main" val="1044318112"/>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Alma">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4" name="Date Placeholder 3"/>
          <p:cNvSpPr>
            <a:spLocks noGrp="1"/>
          </p:cNvSpPr>
          <p:nvPr>
            <p:ph type="dt" sz="half" idx="10"/>
          </p:nvPr>
        </p:nvSpPr>
        <p:spPr/>
        <p:txBody>
          <a:bodyPr/>
          <a:lstStyle/>
          <a:p>
            <a:pPr>
              <a:defRPr/>
            </a:pPr>
            <a:endParaRPr lang="en-US"/>
          </a:p>
        </p:txBody>
      </p:sp>
      <p:sp>
        <p:nvSpPr>
          <p:cNvPr id="9" name="Rounded Rectangle 8"/>
          <p:cNvSpPr/>
          <p:nvPr/>
        </p:nvSpPr>
        <p:spPr>
          <a:xfrm>
            <a:off x="3517875" y="3048000"/>
            <a:ext cx="6015592" cy="2743200"/>
          </a:xfrm>
          <a:prstGeom prst="roundRect">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508010" y="4476978"/>
            <a:ext cx="3860808" cy="1109134"/>
          </a:xfrm>
          <a:prstGeom prst="roundRect">
            <a:avLst/>
          </a:prstGeom>
          <a:solidFill>
            <a:srgbClr val="FFFFFF"/>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3" name="Text Placeholder 2"/>
          <p:cNvSpPr>
            <a:spLocks noGrp="1"/>
          </p:cNvSpPr>
          <p:nvPr>
            <p:ph type="body" sz="quarter" idx="16" hasCustomPrompt="1"/>
          </p:nvPr>
        </p:nvSpPr>
        <p:spPr>
          <a:xfrm>
            <a:off x="3813048" y="3648964"/>
            <a:ext cx="5178552" cy="493776"/>
          </a:xfrm>
        </p:spPr>
        <p:txBody>
          <a:bodyPr>
            <a:noAutofit/>
          </a:bodyPr>
          <a:lstStyle>
            <a:lvl1pPr marL="0" indent="0" algn="r">
              <a:buNone/>
              <a:defRPr sz="32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TITLE</a:t>
            </a:r>
            <a:endParaRPr lang="en-US" dirty="0"/>
          </a:p>
        </p:txBody>
      </p:sp>
      <p:sp>
        <p:nvSpPr>
          <p:cNvPr id="11" name="Text Placeholder 10"/>
          <p:cNvSpPr>
            <a:spLocks noGrp="1"/>
          </p:cNvSpPr>
          <p:nvPr>
            <p:ph type="body" sz="quarter" idx="17" hasCustomPrompt="1"/>
          </p:nvPr>
        </p:nvSpPr>
        <p:spPr>
          <a:xfrm>
            <a:off x="3813048" y="4592320"/>
            <a:ext cx="4617720" cy="400110"/>
          </a:xfrm>
        </p:spPr>
        <p:txBody>
          <a:bodyPr>
            <a:spAutoFit/>
          </a:bodyPr>
          <a:lstStyle>
            <a:lvl1pPr marL="0" indent="0" algn="r">
              <a:buNone/>
              <a:defRPr sz="2000" baseline="0">
                <a:solidFill>
                  <a:srgbClr val="003C7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Presentation Subtitle</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64" y="4636008"/>
            <a:ext cx="1879508" cy="756459"/>
          </a:xfrm>
          <a:prstGeom prst="rect">
            <a:avLst/>
          </a:prstGeom>
        </p:spPr>
      </p:pic>
    </p:spTree>
    <p:extLst>
      <p:ext uri="{BB962C8B-B14F-4D97-AF65-F5344CB8AC3E}">
        <p14:creationId xmlns:p14="http://schemas.microsoft.com/office/powerpoint/2010/main" val="186757572"/>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Rounded Rectangle 8"/>
          <p:cNvSpPr/>
          <p:nvPr/>
        </p:nvSpPr>
        <p:spPr>
          <a:xfrm>
            <a:off x="-609598" y="556309"/>
            <a:ext cx="5662850" cy="9144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4" name="Date Placeholder 3"/>
          <p:cNvSpPr>
            <a:spLocks noGrp="1"/>
          </p:cNvSpPr>
          <p:nvPr>
            <p:ph type="dt" sz="half" idx="10"/>
          </p:nvPr>
        </p:nvSpPr>
        <p:spPr/>
        <p:txBody>
          <a:bodyPr/>
          <a:lstStyle/>
          <a:p>
            <a:fld id="{4BC7B9F1-9555-424C-988A-2FCEA1455682}" type="datetime1">
              <a:rPr lang="en-US" smtClean="0"/>
              <a:t>4/3/2017</a:t>
            </a:fld>
            <a:endParaRPr lang="en-US"/>
          </a:p>
        </p:txBody>
      </p:sp>
      <p:sp>
        <p:nvSpPr>
          <p:cNvPr id="6"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E4F1577D-7361-4845-9EF9-CA14B31479A9}" type="slidenum">
              <a:rPr lang="en-US" smtClean="0"/>
              <a:t>‹#›</a:t>
            </a:fld>
            <a:endParaRPr lang="en-US"/>
          </a:p>
        </p:txBody>
      </p:sp>
      <p:sp>
        <p:nvSpPr>
          <p:cNvPr id="13" name="Content Placeholder 12"/>
          <p:cNvSpPr>
            <a:spLocks noGrp="1"/>
          </p:cNvSpPr>
          <p:nvPr>
            <p:ph sz="quarter" idx="13"/>
          </p:nvPr>
        </p:nvSpPr>
        <p:spPr>
          <a:xfrm>
            <a:off x="457200" y="1608836"/>
            <a:ext cx="8229600" cy="2185214"/>
          </a:xfrm>
        </p:spPr>
        <p:txBody>
          <a:bodyPr>
            <a:spAutoFit/>
          </a:bodyPr>
          <a:lstStyle>
            <a:lvl1pPr>
              <a:defRPr>
                <a:solidFill>
                  <a:srgbClr val="003C7D"/>
                </a:solidFill>
              </a:defRPr>
            </a:lvl1pPr>
            <a:lvl2pPr>
              <a:defRPr>
                <a:solidFill>
                  <a:srgbClr val="003C7D"/>
                </a:solidFill>
              </a:defRPr>
            </a:lvl2pPr>
            <a:lvl3pPr>
              <a:defRPr>
                <a:solidFill>
                  <a:srgbClr val="003C7D"/>
                </a:solidFill>
              </a:defRPr>
            </a:lvl3pPr>
            <a:lvl4pPr>
              <a:defRPr>
                <a:solidFill>
                  <a:srgbClr val="003C7D"/>
                </a:solidFill>
              </a:defRPr>
            </a:lvl4pPr>
            <a:lvl5pPr>
              <a:defRPr>
                <a:solidFill>
                  <a:srgbClr val="003C7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hasCustomPrompt="1"/>
          </p:nvPr>
        </p:nvSpPr>
        <p:spPr>
          <a:xfrm>
            <a:off x="-317500" y="799084"/>
            <a:ext cx="5288788" cy="420624"/>
          </a:xfrm>
        </p:spPr>
        <p:txBody>
          <a:bodyPr>
            <a:noAutofit/>
          </a:bodyPr>
          <a:lstStyle>
            <a:lvl1pPr algn="r">
              <a:defRPr sz="3200">
                <a:solidFill>
                  <a:schemeClr val="bg1"/>
                </a:solidFill>
              </a:defRPr>
            </a:lvl1pPr>
          </a:lstStyle>
          <a:p>
            <a:r>
              <a:rPr lang="en-US" dirty="0" smtClean="0"/>
              <a:t>TITLE</a:t>
            </a:r>
            <a:endParaRPr lang="en-US" dirty="0"/>
          </a:p>
        </p:txBody>
      </p:sp>
    </p:spTree>
    <p:extLst>
      <p:ext uri="{BB962C8B-B14F-4D97-AF65-F5344CB8AC3E}">
        <p14:creationId xmlns:p14="http://schemas.microsoft.com/office/powerpoint/2010/main" val="12745484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ong Title and Content">
    <p:spTree>
      <p:nvGrpSpPr>
        <p:cNvPr id="1" name=""/>
        <p:cNvGrpSpPr/>
        <p:nvPr/>
      </p:nvGrpSpPr>
      <p:grpSpPr>
        <a:xfrm>
          <a:off x="0" y="0"/>
          <a:ext cx="0" cy="0"/>
          <a:chOff x="0" y="0"/>
          <a:chExt cx="0" cy="0"/>
        </a:xfrm>
      </p:grpSpPr>
      <p:sp>
        <p:nvSpPr>
          <p:cNvPr id="8" name="Rounded Rectangle 7"/>
          <p:cNvSpPr/>
          <p:nvPr/>
        </p:nvSpPr>
        <p:spPr>
          <a:xfrm>
            <a:off x="-609598" y="557784"/>
            <a:ext cx="8839198" cy="9144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12"/>
          <p:cNvSpPr>
            <a:spLocks noGrp="1"/>
          </p:cNvSpPr>
          <p:nvPr>
            <p:ph sz="quarter" idx="13"/>
          </p:nvPr>
        </p:nvSpPr>
        <p:spPr>
          <a:xfrm>
            <a:off x="457200" y="1608836"/>
            <a:ext cx="8229600" cy="2185214"/>
          </a:xfrm>
        </p:spPr>
        <p:txBody>
          <a:bodyPr>
            <a:spAutoFit/>
          </a:bodyPr>
          <a:lstStyle>
            <a:lvl1pPr>
              <a:defRPr>
                <a:solidFill>
                  <a:srgbClr val="003C7D"/>
                </a:solidFill>
              </a:defRPr>
            </a:lvl1pPr>
            <a:lvl2pPr>
              <a:defRPr>
                <a:solidFill>
                  <a:srgbClr val="003C7D"/>
                </a:solidFill>
              </a:defRPr>
            </a:lvl2pPr>
            <a:lvl3pPr>
              <a:defRPr>
                <a:solidFill>
                  <a:srgbClr val="003C7D"/>
                </a:solidFill>
              </a:defRPr>
            </a:lvl3pPr>
            <a:lvl4pPr>
              <a:defRPr>
                <a:solidFill>
                  <a:srgbClr val="003C7D"/>
                </a:solidFill>
              </a:defRPr>
            </a:lvl4pPr>
            <a:lvl5pPr>
              <a:defRPr>
                <a:solidFill>
                  <a:srgbClr val="003C7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
        <p:nvSpPr>
          <p:cNvPr id="16" name="Rounded Rectangle 15"/>
          <p:cNvSpPr/>
          <p:nvPr/>
        </p:nvSpPr>
        <p:spPr>
          <a:xfrm>
            <a:off x="-609598" y="557784"/>
            <a:ext cx="8839198" cy="9144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0" y="795528"/>
            <a:ext cx="8229600" cy="420624"/>
          </a:xfrm>
        </p:spPr>
        <p:txBody>
          <a:bodyPr>
            <a:noAutofit/>
          </a:bodyPr>
          <a:lstStyle>
            <a:lvl1pPr algn="r">
              <a:defRPr sz="3200">
                <a:solidFill>
                  <a:schemeClr val="bg1"/>
                </a:solidFill>
              </a:defRPr>
            </a:lvl1pPr>
          </a:lstStyle>
          <a:p>
            <a:r>
              <a:rPr lang="en-US" dirty="0" smtClean="0"/>
              <a:t>TITLE</a:t>
            </a:r>
            <a:endParaRPr lang="en-US" dirty="0"/>
          </a:p>
        </p:txBody>
      </p:sp>
      <p:sp>
        <p:nvSpPr>
          <p:cNvPr id="10" name="Date Placeholder 3"/>
          <p:cNvSpPr>
            <a:spLocks noGrp="1"/>
          </p:cNvSpPr>
          <p:nvPr>
            <p:ph type="dt" sz="half" idx="10"/>
          </p:nvPr>
        </p:nvSpPr>
        <p:spPr>
          <a:xfrm>
            <a:off x="685800" y="6356350"/>
            <a:ext cx="2133600" cy="365125"/>
          </a:xfrm>
        </p:spPr>
        <p:txBody>
          <a:bodyPr/>
          <a:lstStyle/>
          <a:p>
            <a:pPr>
              <a:defRPr/>
            </a:pPr>
            <a:endParaRPr lang="en-US"/>
          </a:p>
        </p:txBody>
      </p:sp>
    </p:spTree>
    <p:extLst>
      <p:ext uri="{BB962C8B-B14F-4D97-AF65-F5344CB8AC3E}">
        <p14:creationId xmlns:p14="http://schemas.microsoft.com/office/powerpoint/2010/main" val="3180204535"/>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gh Long Title with Content">
    <p:spTree>
      <p:nvGrpSpPr>
        <p:cNvPr id="1" name=""/>
        <p:cNvGrpSpPr/>
        <p:nvPr/>
      </p:nvGrpSpPr>
      <p:grpSpPr>
        <a:xfrm>
          <a:off x="0" y="0"/>
          <a:ext cx="0" cy="0"/>
          <a:chOff x="0" y="0"/>
          <a:chExt cx="0" cy="0"/>
        </a:xfrm>
      </p:grpSpPr>
      <p:sp>
        <p:nvSpPr>
          <p:cNvPr id="9" name="Rounded Rectangle 8"/>
          <p:cNvSpPr/>
          <p:nvPr/>
        </p:nvSpPr>
        <p:spPr>
          <a:xfrm>
            <a:off x="-609598" y="76200"/>
            <a:ext cx="8839198" cy="914400"/>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en-US"/>
          </a:p>
        </p:txBody>
      </p:sp>
      <p:sp>
        <p:nvSpPr>
          <p:cNvPr id="13" name="Content Placeholder 12"/>
          <p:cNvSpPr>
            <a:spLocks noGrp="1"/>
          </p:cNvSpPr>
          <p:nvPr>
            <p:ph sz="quarter" idx="13"/>
          </p:nvPr>
        </p:nvSpPr>
        <p:spPr>
          <a:xfrm>
            <a:off x="457200" y="1700986"/>
            <a:ext cx="8229600" cy="2185214"/>
          </a:xfrm>
        </p:spPr>
        <p:txBody>
          <a:bodyPr>
            <a:spAutoFit/>
          </a:bodyPr>
          <a:lstStyle>
            <a:lvl1pPr>
              <a:defRPr>
                <a:solidFill>
                  <a:srgbClr val="003C7D"/>
                </a:solidFill>
              </a:defRPr>
            </a:lvl1pPr>
            <a:lvl2pPr>
              <a:defRPr>
                <a:solidFill>
                  <a:srgbClr val="003C7D"/>
                </a:solidFill>
              </a:defRPr>
            </a:lvl2pPr>
            <a:lvl3pPr>
              <a:defRPr>
                <a:solidFill>
                  <a:srgbClr val="003C7D"/>
                </a:solidFill>
              </a:defRPr>
            </a:lvl3pPr>
            <a:lvl4pPr>
              <a:defRPr>
                <a:solidFill>
                  <a:srgbClr val="003C7D"/>
                </a:solidFill>
              </a:defRPr>
            </a:lvl4pPr>
            <a:lvl5pPr>
              <a:defRPr>
                <a:solidFill>
                  <a:srgbClr val="003C7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0" y="188976"/>
            <a:ext cx="8229600" cy="420624"/>
          </a:xfrm>
        </p:spPr>
        <p:txBody>
          <a:bodyPr>
            <a:noAutofit/>
          </a:bodyPr>
          <a:lstStyle>
            <a:lvl1pPr algn="r">
              <a:defRPr sz="3200">
                <a:solidFill>
                  <a:schemeClr val="bg1"/>
                </a:solidFill>
              </a:defRPr>
            </a:lvl1pPr>
          </a:lstStyle>
          <a:p>
            <a:r>
              <a:rPr lang="en-US" dirty="0" smtClean="0"/>
              <a:t>TITLE</a:t>
            </a:r>
            <a:endParaRPr lang="en-US" dirty="0"/>
          </a:p>
        </p:txBody>
      </p:sp>
      <p:sp>
        <p:nvSpPr>
          <p:cNvPr id="14" name="Slide Number Placeholder 5"/>
          <p:cNvSpPr>
            <a:spLocks noGrp="1"/>
          </p:cNvSpPr>
          <p:nvPr>
            <p:ph type="sldNum" sz="quarter" idx="12"/>
          </p:nvPr>
        </p:nvSpPr>
        <p:spPr>
          <a:xfrm>
            <a:off x="152400" y="6355080"/>
            <a:ext cx="381000" cy="365234"/>
          </a:xfrm>
        </p:spPr>
        <p:txBody>
          <a:bodyPr/>
          <a:lstStyle>
            <a:lvl1pPr>
              <a:defRPr>
                <a:solidFill>
                  <a:schemeClr val="bg1">
                    <a:lumMod val="50000"/>
                  </a:schemeClr>
                </a:solidFill>
              </a:defRPr>
            </a:lvl1pPr>
          </a:lstStyle>
          <a:p>
            <a:fld id="{9CBA2ADB-40CB-4E8A-8FFD-0A290C27075A}" type="slidenum">
              <a:rPr lang="en-US" altLang="en-US" smtClean="0"/>
              <a:pPr/>
              <a:t>‹#›</a:t>
            </a:fld>
            <a:endParaRPr lang="en-US" altLang="en-US"/>
          </a:p>
        </p:txBody>
      </p:sp>
    </p:spTree>
    <p:extLst>
      <p:ext uri="{BB962C8B-B14F-4D97-AF65-F5344CB8AC3E}">
        <p14:creationId xmlns:p14="http://schemas.microsoft.com/office/powerpoint/2010/main" val="1200782482"/>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A3C4FF"/>
            </a:gs>
            <a:gs pos="35000">
              <a:schemeClr val="accent1">
                <a:tint val="37000"/>
                <a:satMod val="300000"/>
              </a:schemeClr>
            </a:gs>
            <a:gs pos="100000">
              <a:schemeClr val="accent1">
                <a:tint val="15000"/>
                <a:satMod val="350000"/>
              </a:schemeClr>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6099048"/>
            <a:ext cx="9144000" cy="75895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85800" y="6356351"/>
            <a:ext cx="16002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C59E2710-73DF-4693-826C-9C28295D128F}" type="datetime1">
              <a:rPr lang="en-US" smtClean="0"/>
              <a:t>4/3/2017</a:t>
            </a:fld>
            <a:endParaRPr lang="en-US"/>
          </a:p>
        </p:txBody>
      </p:sp>
      <p:sp>
        <p:nvSpPr>
          <p:cNvPr id="6" name="Slide Number Placeholder 5"/>
          <p:cNvSpPr>
            <a:spLocks noGrp="1"/>
          </p:cNvSpPr>
          <p:nvPr>
            <p:ph type="sldNum" sz="quarter" idx="4"/>
          </p:nvPr>
        </p:nvSpPr>
        <p:spPr>
          <a:xfrm>
            <a:off x="105103" y="6400800"/>
            <a:ext cx="352097" cy="304800"/>
          </a:xfrm>
          <a:prstGeom prst="rect">
            <a:avLst/>
          </a:prstGeom>
        </p:spPr>
        <p:txBody>
          <a:bodyPr vert="horz" lIns="91440" tIns="45720" rIns="91440" bIns="45720" rtlCol="0" anchor="ctr"/>
          <a:lstStyle>
            <a:lvl1pPr algn="r">
              <a:defRPr sz="1200">
                <a:solidFill>
                  <a:schemeClr val="bg1">
                    <a:lumMod val="50000"/>
                  </a:schemeClr>
                </a:solidFill>
              </a:defRPr>
            </a:lvl1pPr>
          </a:lstStyle>
          <a:p>
            <a:fld id="{E4F1577D-7361-4845-9EF9-CA14B31479A9}" type="slidenum">
              <a:rPr lang="en-US" smtClean="0"/>
              <a:t>‹#›</a:t>
            </a:fld>
            <a:endParaRPr lang="en-US"/>
          </a:p>
        </p:txBody>
      </p:sp>
      <p:pic>
        <p:nvPicPr>
          <p:cNvPr id="7" name="Picture 6" descr="wordmark_horz_bold.eps"/>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7001943" y="6378227"/>
            <a:ext cx="1634069" cy="272345"/>
          </a:xfrm>
          <a:prstGeom prst="rect">
            <a:avLst/>
          </a:prstGeom>
        </p:spPr>
      </p:pic>
      <p:cxnSp>
        <p:nvCxnSpPr>
          <p:cNvPr id="8" name="Straight Connector 7"/>
          <p:cNvCxnSpPr/>
          <p:nvPr/>
        </p:nvCxnSpPr>
        <p:spPr>
          <a:xfrm>
            <a:off x="0" y="6087545"/>
            <a:ext cx="9144000" cy="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6"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450592" y="6199632"/>
            <a:ext cx="4389120" cy="551397"/>
          </a:xfrm>
          <a:prstGeom prst="rect">
            <a:avLst/>
          </a:prstGeom>
        </p:spPr>
      </p:pic>
      <p:pic>
        <p:nvPicPr>
          <p:cNvPr id="11" name="Picture 10" descr="wordmark_horz_bold.eps"/>
          <p:cNvPicPr>
            <a:picLocks noChangeAspect="1"/>
          </p:cNvPicPr>
          <p:nvPr userDrawn="1"/>
        </p:nvPicPr>
        <p:blipFill>
          <a:blip r:embed="rId24">
            <a:extLst>
              <a:ext uri="{28A0092B-C50C-407E-A947-70E740481C1C}">
                <a14:useLocalDpi xmlns:a14="http://schemas.microsoft.com/office/drawing/2010/main"/>
              </a:ext>
            </a:extLst>
          </a:blip>
          <a:stretch>
            <a:fillRect/>
          </a:stretch>
        </p:blipFill>
        <p:spPr>
          <a:xfrm>
            <a:off x="7001943" y="6378227"/>
            <a:ext cx="1634069" cy="272345"/>
          </a:xfrm>
          <a:prstGeom prst="rect">
            <a:avLst/>
          </a:prstGeom>
        </p:spPr>
      </p:pic>
      <p:cxnSp>
        <p:nvCxnSpPr>
          <p:cNvPr id="12" name="Straight Connector 11"/>
          <p:cNvCxnSpPr/>
          <p:nvPr userDrawn="1"/>
        </p:nvCxnSpPr>
        <p:spPr>
          <a:xfrm>
            <a:off x="0" y="6087545"/>
            <a:ext cx="9144000" cy="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913795"/>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72"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Lst>
  <p:timing>
    <p:tnLst>
      <p:par>
        <p:cTn id="1" dur="indefinite" restart="never" nodeType="tmRoot"/>
      </p:par>
    </p:tnLst>
  </p:timing>
  <p:hf hdr="0" ftr="0" dt="0"/>
  <p:txStyles>
    <p:titleStyle>
      <a:lvl1pPr algn="ctr" defTabSz="457200" rtl="0" eaLnBrk="1" latinLnBrk="0" hangingPunct="1">
        <a:spcBef>
          <a:spcPct val="0"/>
        </a:spcBef>
        <a:buNone/>
        <a:defRPr sz="3200" kern="1200">
          <a:solidFill>
            <a:schemeClr val="bg1"/>
          </a:solidFill>
          <a:latin typeface="+mj-lt"/>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rgbClr val="003C7D"/>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rgbClr val="003C7D"/>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rgbClr val="003C7D"/>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rgbClr val="003C7D"/>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rgbClr val="003C7D"/>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www.cam.illinois.edu/ix/ix-c/ix-c-39attach.pdf"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nessie.uihr.uillinois.edu/"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hyperlink" Target="mailto:payinq@uillinois.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olli.illinois.edu/"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609474" y="3636927"/>
            <a:ext cx="5534526" cy="493776"/>
          </a:xfrm>
        </p:spPr>
        <p:txBody>
          <a:bodyPr/>
          <a:lstStyle/>
          <a:p>
            <a:r>
              <a:rPr lang="en-US" dirty="0"/>
              <a:t>Planning for Retirement</a:t>
            </a:r>
          </a:p>
          <a:p>
            <a:r>
              <a:rPr lang="en-US" dirty="0"/>
              <a:t>A Timeline for Action</a:t>
            </a:r>
          </a:p>
          <a:p>
            <a:endParaRPr lang="en-US" dirty="0"/>
          </a:p>
        </p:txBody>
      </p:sp>
      <p:sp>
        <p:nvSpPr>
          <p:cNvPr id="3" name="Text Placeholder 2"/>
          <p:cNvSpPr>
            <a:spLocks noGrp="1"/>
          </p:cNvSpPr>
          <p:nvPr>
            <p:ph type="body" sz="quarter" idx="17"/>
          </p:nvPr>
        </p:nvSpPr>
        <p:spPr>
          <a:xfrm>
            <a:off x="4373880" y="4760757"/>
            <a:ext cx="4617720" cy="461665"/>
          </a:xfrm>
        </p:spPr>
        <p:txBody>
          <a:bodyPr/>
          <a:lstStyle/>
          <a:p>
            <a:r>
              <a:rPr lang="en-US" sz="2400" dirty="0"/>
              <a:t>April 29, </a:t>
            </a:r>
            <a:r>
              <a:rPr lang="en-US" sz="2400" dirty="0" smtClean="0"/>
              <a:t>2017</a:t>
            </a:r>
            <a:endParaRPr lang="en-US" dirty="0"/>
          </a:p>
        </p:txBody>
      </p:sp>
    </p:spTree>
    <p:extLst>
      <p:ext uri="{BB962C8B-B14F-4D97-AF65-F5344CB8AC3E}">
        <p14:creationId xmlns:p14="http://schemas.microsoft.com/office/powerpoint/2010/main" val="2365040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3"/>
          </p:nvPr>
        </p:nvSpPr>
        <p:spPr/>
        <p:txBody>
          <a:bodyPr>
            <a:noAutofit/>
          </a:bodyPr>
          <a:lstStyle/>
          <a:p>
            <a:pPr marL="0" indent="0">
              <a:buNone/>
            </a:pPr>
            <a:r>
              <a:rPr lang="en-US" b="1" i="1" dirty="0">
                <a:solidFill>
                  <a:srgbClr val="FF6600"/>
                </a:solidFill>
              </a:rPr>
              <a:t>3.  </a:t>
            </a:r>
            <a:r>
              <a:rPr lang="en-US" b="1" i="1" dirty="0" smtClean="0">
                <a:solidFill>
                  <a:srgbClr val="FF6600"/>
                </a:solidFill>
              </a:rPr>
              <a:t>Relationships</a:t>
            </a:r>
          </a:p>
          <a:p>
            <a:pPr>
              <a:buFont typeface="Wingdings" panose="05000000000000000000" pitchFamily="2" charset="2"/>
              <a:buChar char="q"/>
            </a:pPr>
            <a:r>
              <a:rPr lang="en-US" i="1" dirty="0" smtClean="0"/>
              <a:t>Lots </a:t>
            </a:r>
            <a:r>
              <a:rPr lang="en-US" i="1" dirty="0"/>
              <a:t>of new found time together may mean some adjustment for you and your partner</a:t>
            </a:r>
          </a:p>
          <a:p>
            <a:pPr lvl="1">
              <a:buFont typeface="Wingdings" panose="05000000000000000000" pitchFamily="2" charset="2"/>
              <a:buChar char="q"/>
            </a:pPr>
            <a:endParaRPr lang="en-US" i="1" dirty="0"/>
          </a:p>
          <a:p>
            <a:pPr lvl="1">
              <a:buFont typeface="Wingdings" panose="05000000000000000000" pitchFamily="2" charset="2"/>
              <a:buChar char="q"/>
            </a:pPr>
            <a:r>
              <a:rPr lang="en-US" i="1" dirty="0"/>
              <a:t>Where will you find your new community of friends? </a:t>
            </a:r>
          </a:p>
          <a:p>
            <a:pPr lvl="2">
              <a:buFont typeface="Wingdings" panose="05000000000000000000" pitchFamily="2" charset="2"/>
              <a:buChar char="q"/>
            </a:pPr>
            <a:r>
              <a:rPr lang="en-US" i="1" dirty="0"/>
              <a:t>You will no longer spend all days with your </a:t>
            </a:r>
            <a:r>
              <a:rPr lang="en-US" i="1" dirty="0" smtClean="0"/>
              <a:t>colleagues</a:t>
            </a:r>
            <a:endParaRPr lang="en-US" i="1" dirty="0"/>
          </a:p>
          <a:p>
            <a:pPr lvl="1">
              <a:buFont typeface="Wingdings" panose="05000000000000000000" pitchFamily="2" charset="2"/>
              <a:buChar char="q"/>
            </a:pPr>
            <a:r>
              <a:rPr lang="en-US" i="1" dirty="0"/>
              <a:t>Will you want to relocate?</a:t>
            </a:r>
          </a:p>
          <a:p>
            <a:pPr marL="0" indent="0" algn="ctr">
              <a:buNone/>
            </a:pPr>
            <a:r>
              <a:rPr lang="en-US" sz="1500" b="1" dirty="0" smtClean="0"/>
              <a:t>													</a:t>
            </a:r>
            <a:endParaRPr lang="en-US" sz="1800" dirty="0">
              <a:latin typeface="Georgia" panose="02040502050405020303" pitchFamily="18" charset="0"/>
            </a:endParaRPr>
          </a:p>
        </p:txBody>
      </p:sp>
      <p:sp>
        <p:nvSpPr>
          <p:cNvPr id="3" name="Title 2"/>
          <p:cNvSpPr>
            <a:spLocks noGrp="1"/>
          </p:cNvSpPr>
          <p:nvPr>
            <p:ph type="title"/>
          </p:nvPr>
        </p:nvSpPr>
        <p:spPr/>
        <p:txBody>
          <a:bodyPr/>
          <a:lstStyle/>
          <a:p>
            <a:r>
              <a:rPr lang="en-US" dirty="0"/>
              <a:t>Preparing to </a:t>
            </a:r>
            <a:r>
              <a:rPr lang="en-US" dirty="0" smtClean="0"/>
              <a:t>Retire</a:t>
            </a:r>
            <a:endParaRPr lang="en-US" dirty="0"/>
          </a:p>
        </p:txBody>
      </p:sp>
    </p:spTree>
    <p:extLst>
      <p:ext uri="{BB962C8B-B14F-4D97-AF65-F5344CB8AC3E}">
        <p14:creationId xmlns:p14="http://schemas.microsoft.com/office/powerpoint/2010/main" val="2660521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txBox="1">
            <a:spLocks/>
          </p:cNvSpPr>
          <p:nvPr/>
        </p:nvSpPr>
        <p:spPr>
          <a:xfrm>
            <a:off x="152388" y="537401"/>
            <a:ext cx="4495800" cy="452582"/>
          </a:xfrm>
          <a:prstGeom prst="rect">
            <a:avLst/>
          </a:prstGeom>
        </p:spPr>
        <p:txBody>
          <a:bodyPr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r"/>
            <a:endParaRPr lang="en-US" sz="2400" b="0" dirty="0">
              <a:solidFill>
                <a:schemeClr val="bg1"/>
              </a:solidFill>
            </a:endParaRPr>
          </a:p>
        </p:txBody>
      </p:sp>
      <p:sp>
        <p:nvSpPr>
          <p:cNvPr id="2" name="Title 1"/>
          <p:cNvSpPr>
            <a:spLocks noGrp="1"/>
          </p:cNvSpPr>
          <p:nvPr>
            <p:ph type="title"/>
          </p:nvPr>
        </p:nvSpPr>
        <p:spPr>
          <a:xfrm>
            <a:off x="118872" y="2374416"/>
            <a:ext cx="5093208" cy="584775"/>
          </a:xfrm>
        </p:spPr>
        <p:txBody>
          <a:bodyPr/>
          <a:lstStyle/>
          <a:p>
            <a:r>
              <a:rPr lang="en-US" dirty="0"/>
              <a:t>Transitioning to More Financial Planning </a:t>
            </a:r>
            <a:br>
              <a:rPr lang="en-US" dirty="0"/>
            </a:br>
            <a:endParaRPr lang="en-US" dirty="0"/>
          </a:p>
        </p:txBody>
      </p:sp>
    </p:spTree>
    <p:extLst>
      <p:ext uri="{BB962C8B-B14F-4D97-AF65-F5344CB8AC3E}">
        <p14:creationId xmlns:p14="http://schemas.microsoft.com/office/powerpoint/2010/main" val="3652329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txBox="1">
            <a:spLocks/>
          </p:cNvSpPr>
          <p:nvPr/>
        </p:nvSpPr>
        <p:spPr>
          <a:xfrm>
            <a:off x="152388" y="537401"/>
            <a:ext cx="4495800" cy="452582"/>
          </a:xfrm>
          <a:prstGeom prst="rect">
            <a:avLst/>
          </a:prstGeom>
        </p:spPr>
        <p:txBody>
          <a:bodyPr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r"/>
            <a:endParaRPr lang="en-US" sz="2400" b="0" dirty="0">
              <a:solidFill>
                <a:schemeClr val="bg1"/>
              </a:solidFill>
            </a:endParaRPr>
          </a:p>
        </p:txBody>
      </p:sp>
      <p:sp>
        <p:nvSpPr>
          <p:cNvPr id="5" name="Content Placeholder 4"/>
          <p:cNvSpPr>
            <a:spLocks noGrp="1"/>
          </p:cNvSpPr>
          <p:nvPr>
            <p:ph sz="quarter" idx="13"/>
          </p:nvPr>
        </p:nvSpPr>
        <p:spPr>
          <a:xfrm>
            <a:off x="457200" y="1608836"/>
            <a:ext cx="8229600" cy="4228850"/>
          </a:xfrm>
        </p:spPr>
        <p:txBody>
          <a:bodyPr/>
          <a:lstStyle/>
          <a:p>
            <a:pPr marL="457200" indent="-457200">
              <a:buFont typeface="Arial" panose="020B0604020202020204" pitchFamily="34" charset="0"/>
              <a:buChar char="•"/>
            </a:pPr>
            <a:r>
              <a:rPr lang="en-US" dirty="0"/>
              <a:t>Use the Benefit Estimator on the SURS website to explore how different dates impact your </a:t>
            </a:r>
            <a:r>
              <a:rPr lang="en-US" dirty="0" smtClean="0"/>
              <a:t>benefits</a:t>
            </a:r>
            <a:endParaRPr lang="en-US" dirty="0"/>
          </a:p>
          <a:p>
            <a:pPr marL="457200" indent="-457200">
              <a:buFont typeface="Arial" panose="020B0604020202020204" pitchFamily="34" charset="0"/>
              <a:buChar char="•"/>
            </a:pPr>
            <a:r>
              <a:rPr lang="en-US" dirty="0"/>
              <a:t>Estimator gives estimated annuity, most beneficial formula and lump sum payment </a:t>
            </a:r>
            <a:r>
              <a:rPr lang="en-US" dirty="0" smtClean="0"/>
              <a:t>options</a:t>
            </a:r>
            <a:endParaRPr lang="en-US" dirty="0"/>
          </a:p>
          <a:p>
            <a:pPr marL="457200" indent="-457200">
              <a:buFont typeface="Arial" panose="020B0604020202020204" pitchFamily="34" charset="0"/>
              <a:buChar char="•"/>
            </a:pPr>
            <a:r>
              <a:rPr lang="en-US" dirty="0"/>
              <a:t>Model different </a:t>
            </a:r>
            <a:r>
              <a:rPr lang="en-US"/>
              <a:t>retirement </a:t>
            </a:r>
            <a:r>
              <a:rPr lang="en-US" smtClean="0"/>
              <a:t>dates</a:t>
            </a:r>
          </a:p>
          <a:p>
            <a:pPr marL="457200" indent="-457200">
              <a:buFont typeface="Arial" panose="020B0604020202020204" pitchFamily="34" charset="0"/>
              <a:buChar char="•"/>
            </a:pPr>
            <a:r>
              <a:rPr lang="en-US" smtClean="0"/>
              <a:t>Can </a:t>
            </a:r>
            <a:r>
              <a:rPr lang="en-US" dirty="0"/>
              <a:t>model as many different scenarios as you like, as often as you </a:t>
            </a:r>
            <a:r>
              <a:rPr lang="en-US" dirty="0" smtClean="0"/>
              <a:t>like</a:t>
            </a:r>
            <a:endParaRPr lang="en-US" dirty="0"/>
          </a:p>
        </p:txBody>
      </p:sp>
      <p:sp>
        <p:nvSpPr>
          <p:cNvPr id="2" name="Title 1"/>
          <p:cNvSpPr>
            <a:spLocks noGrp="1"/>
          </p:cNvSpPr>
          <p:nvPr>
            <p:ph type="title"/>
          </p:nvPr>
        </p:nvSpPr>
        <p:spPr/>
        <p:txBody>
          <a:bodyPr/>
          <a:lstStyle/>
          <a:p>
            <a:r>
              <a:rPr lang="en-US" dirty="0"/>
              <a:t>Estimating Your </a:t>
            </a:r>
            <a:r>
              <a:rPr lang="en-US" dirty="0" smtClean="0"/>
              <a:t>Options</a:t>
            </a:r>
            <a:endParaRPr lang="en-US" dirty="0"/>
          </a:p>
        </p:txBody>
      </p:sp>
    </p:spTree>
    <p:extLst>
      <p:ext uri="{BB962C8B-B14F-4D97-AF65-F5344CB8AC3E}">
        <p14:creationId xmlns:p14="http://schemas.microsoft.com/office/powerpoint/2010/main" val="2742994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2920" y="914074"/>
            <a:ext cx="8357616" cy="5135989"/>
            <a:chOff x="502920" y="829850"/>
            <a:chExt cx="8357616" cy="5135989"/>
          </a:xfrm>
        </p:grpSpPr>
        <p:pic>
          <p:nvPicPr>
            <p:cNvPr id="11" name="Picture 10"/>
            <p:cNvPicPr/>
            <p:nvPr/>
          </p:nvPicPr>
          <p:blipFill rotWithShape="1">
            <a:blip r:embed="rId3"/>
            <a:srcRect r="50000" b="11057"/>
            <a:stretch/>
          </p:blipFill>
          <p:spPr bwMode="auto">
            <a:xfrm>
              <a:off x="502920" y="1366407"/>
              <a:ext cx="7854696" cy="4599432"/>
            </a:xfrm>
            <a:prstGeom prst="rect">
              <a:avLst/>
            </a:prstGeom>
            <a:ln>
              <a:noFill/>
            </a:ln>
            <a:extLst>
              <a:ext uri="{53640926-AAD7-44D8-BBD7-CCE9431645EC}">
                <a14:shadowObscured xmlns:a14="http://schemas.microsoft.com/office/drawing/2010/main"/>
              </a:ext>
            </a:extLst>
          </p:spPr>
        </p:pic>
        <p:sp>
          <p:nvSpPr>
            <p:cNvPr id="3" name="Oval Callout 2"/>
            <p:cNvSpPr/>
            <p:nvPr/>
          </p:nvSpPr>
          <p:spPr>
            <a:xfrm>
              <a:off x="6124074" y="829850"/>
              <a:ext cx="2736462" cy="2556874"/>
            </a:xfrm>
            <a:prstGeom prst="wedgeEllipseCallout">
              <a:avLst>
                <a:gd name="adj1" fmla="val -145209"/>
                <a:gd name="adj2" fmla="val -1064"/>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Note:  You will need to register as a member on the SURS website BEFORE you can use the Benefit Estimator.  Register with your Member ID found on your annual summary statement.</a:t>
              </a:r>
              <a:endParaRPr lang="en-US" sz="1400" dirty="0"/>
            </a:p>
          </p:txBody>
        </p:sp>
      </p:grpSp>
      <p:sp>
        <p:nvSpPr>
          <p:cNvPr id="4" name="TextBox 3"/>
          <p:cNvSpPr txBox="1"/>
          <p:nvPr/>
        </p:nvSpPr>
        <p:spPr>
          <a:xfrm>
            <a:off x="471906" y="914074"/>
            <a:ext cx="5308270" cy="523220"/>
          </a:xfrm>
          <a:prstGeom prst="rect">
            <a:avLst/>
          </a:prstGeom>
          <a:noFill/>
        </p:spPr>
        <p:txBody>
          <a:bodyPr wrap="square" rtlCol="0">
            <a:spAutoFit/>
          </a:bodyPr>
          <a:lstStyle/>
          <a:p>
            <a:r>
              <a:rPr lang="en-US" sz="2800" dirty="0" smtClean="0"/>
              <a:t>www.surs.org</a:t>
            </a:r>
            <a:endParaRPr lang="en-US" sz="2800" dirty="0"/>
          </a:p>
        </p:txBody>
      </p:sp>
      <p:sp>
        <p:nvSpPr>
          <p:cNvPr id="7" name="Title 6"/>
          <p:cNvSpPr>
            <a:spLocks noGrp="1"/>
          </p:cNvSpPr>
          <p:nvPr>
            <p:ph type="title"/>
          </p:nvPr>
        </p:nvSpPr>
        <p:spPr/>
        <p:txBody>
          <a:bodyPr/>
          <a:lstStyle/>
          <a:p>
            <a:r>
              <a:rPr lang="en-US" dirty="0"/>
              <a:t>Use the SURS Benefit </a:t>
            </a:r>
            <a:r>
              <a:rPr lang="en-US" dirty="0" smtClean="0"/>
              <a:t>Estimator</a:t>
            </a:r>
            <a:endParaRPr lang="en-US" dirty="0"/>
          </a:p>
        </p:txBody>
      </p:sp>
    </p:spTree>
    <p:extLst>
      <p:ext uri="{BB962C8B-B14F-4D97-AF65-F5344CB8AC3E}">
        <p14:creationId xmlns:p14="http://schemas.microsoft.com/office/powerpoint/2010/main" val="387563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Use the SURS Benefit </a:t>
            </a:r>
            <a:r>
              <a:rPr lang="en-US" dirty="0" smtClean="0"/>
              <a:t>Estimator</a:t>
            </a:r>
            <a:endParaRPr lang="en-US" dirty="0"/>
          </a:p>
        </p:txBody>
      </p:sp>
      <p:grpSp>
        <p:nvGrpSpPr>
          <p:cNvPr id="2" name="Group 1"/>
          <p:cNvGrpSpPr/>
          <p:nvPr/>
        </p:nvGrpSpPr>
        <p:grpSpPr>
          <a:xfrm>
            <a:off x="468748" y="1437294"/>
            <a:ext cx="8675252" cy="4626627"/>
            <a:chOff x="468748" y="1208689"/>
            <a:chExt cx="8675252" cy="4626627"/>
          </a:xfrm>
        </p:grpSpPr>
        <p:pic>
          <p:nvPicPr>
            <p:cNvPr id="8" name="Picture 7"/>
            <p:cNvPicPr>
              <a:picLocks noChangeAspect="1"/>
            </p:cNvPicPr>
            <p:nvPr/>
          </p:nvPicPr>
          <p:blipFill rotWithShape="1">
            <a:blip r:embed="rId3"/>
            <a:srcRect l="562" t="11468" r="56188" b="22143"/>
            <a:stretch/>
          </p:blipFill>
          <p:spPr>
            <a:xfrm>
              <a:off x="468748" y="1242914"/>
              <a:ext cx="7479585" cy="4592402"/>
            </a:xfrm>
            <a:prstGeom prst="rect">
              <a:avLst/>
            </a:prstGeom>
          </p:spPr>
        </p:pic>
        <p:sp>
          <p:nvSpPr>
            <p:cNvPr id="9" name="Oval Callout 8"/>
            <p:cNvSpPr/>
            <p:nvPr/>
          </p:nvSpPr>
          <p:spPr>
            <a:xfrm>
              <a:off x="6352674" y="1208689"/>
              <a:ext cx="2791326" cy="2559357"/>
            </a:xfrm>
            <a:prstGeom prst="wedgeEllipseCallout">
              <a:avLst>
                <a:gd name="adj1" fmla="val -92568"/>
                <a:gd name="adj2" fmla="val 3082"/>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Note:  You will need to register as a member on the SURS website BEFORE you can use the Benefit Estimator.  Register with your Member ID found on your annual summary statement.</a:t>
              </a:r>
              <a:endParaRPr lang="en-US" sz="1400" dirty="0"/>
            </a:p>
          </p:txBody>
        </p:sp>
      </p:grpSp>
      <p:sp>
        <p:nvSpPr>
          <p:cNvPr id="10" name="TextBox 9"/>
          <p:cNvSpPr txBox="1"/>
          <p:nvPr/>
        </p:nvSpPr>
        <p:spPr>
          <a:xfrm>
            <a:off x="471906" y="914074"/>
            <a:ext cx="5308270" cy="523220"/>
          </a:xfrm>
          <a:prstGeom prst="rect">
            <a:avLst/>
          </a:prstGeom>
          <a:noFill/>
        </p:spPr>
        <p:txBody>
          <a:bodyPr wrap="square" rtlCol="0">
            <a:spAutoFit/>
          </a:bodyPr>
          <a:lstStyle/>
          <a:p>
            <a:r>
              <a:rPr lang="en-US" sz="2800" dirty="0" smtClean="0"/>
              <a:t>www.surs.org</a:t>
            </a:r>
            <a:endParaRPr lang="en-US" sz="2800" dirty="0"/>
          </a:p>
        </p:txBody>
      </p:sp>
    </p:spTree>
    <p:extLst>
      <p:ext uri="{BB962C8B-B14F-4D97-AF65-F5344CB8AC3E}">
        <p14:creationId xmlns:p14="http://schemas.microsoft.com/office/powerpoint/2010/main" val="1733121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txBox="1">
            <a:spLocks/>
          </p:cNvSpPr>
          <p:nvPr/>
        </p:nvSpPr>
        <p:spPr>
          <a:xfrm>
            <a:off x="152388" y="537401"/>
            <a:ext cx="4495800" cy="452582"/>
          </a:xfrm>
          <a:prstGeom prst="rect">
            <a:avLst/>
          </a:prstGeom>
        </p:spPr>
        <p:txBody>
          <a:bodyPr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r"/>
            <a:endParaRPr lang="en-US" sz="2400" b="0" dirty="0">
              <a:solidFill>
                <a:schemeClr val="bg1"/>
              </a:solidFill>
            </a:endParaRPr>
          </a:p>
        </p:txBody>
      </p:sp>
      <p:sp>
        <p:nvSpPr>
          <p:cNvPr id="2" name="Title 1"/>
          <p:cNvSpPr>
            <a:spLocks noGrp="1"/>
          </p:cNvSpPr>
          <p:nvPr>
            <p:ph type="title"/>
          </p:nvPr>
        </p:nvSpPr>
        <p:spPr>
          <a:xfrm>
            <a:off x="0" y="285232"/>
            <a:ext cx="8229600" cy="420624"/>
          </a:xfrm>
        </p:spPr>
        <p:txBody>
          <a:bodyPr/>
          <a:lstStyle/>
          <a:p>
            <a:r>
              <a:rPr lang="en-US" sz="2800" dirty="0"/>
              <a:t>Information Needed for the SURS </a:t>
            </a:r>
            <a:r>
              <a:rPr lang="en-US" sz="2800" dirty="0" smtClean="0"/>
              <a:t>Estimator</a:t>
            </a:r>
            <a:endParaRPr lang="en-US" sz="2800" dirty="0"/>
          </a:p>
        </p:txBody>
      </p:sp>
      <p:sp>
        <p:nvSpPr>
          <p:cNvPr id="3" name="Content Placeholder 2"/>
          <p:cNvSpPr>
            <a:spLocks noGrp="1"/>
          </p:cNvSpPr>
          <p:nvPr>
            <p:ph sz="quarter" idx="13"/>
          </p:nvPr>
        </p:nvSpPr>
        <p:spPr>
          <a:xfrm>
            <a:off x="310896" y="994516"/>
            <a:ext cx="8522208" cy="4856714"/>
          </a:xfrm>
        </p:spPr>
        <p:txBody>
          <a:bodyPr/>
          <a:lstStyle/>
          <a:p>
            <a:pPr lvl="0">
              <a:buFont typeface="Wingdings" panose="05000000000000000000" pitchFamily="2" charset="2"/>
              <a:buChar char="q"/>
            </a:pPr>
            <a:r>
              <a:rPr lang="en-US" sz="1800" dirty="0"/>
              <a:t>Anticipated Salary Growth (probably 0% if retiring in next few months)</a:t>
            </a:r>
          </a:p>
          <a:p>
            <a:pPr lvl="0">
              <a:buFont typeface="Wingdings" panose="05000000000000000000" pitchFamily="2" charset="2"/>
              <a:buChar char="q"/>
            </a:pPr>
            <a:r>
              <a:rPr lang="en-US" sz="1800" dirty="0"/>
              <a:t>Last day of work</a:t>
            </a:r>
          </a:p>
          <a:p>
            <a:pPr lvl="0">
              <a:buFont typeface="Wingdings" panose="05000000000000000000" pitchFamily="2" charset="2"/>
              <a:buChar char="q"/>
            </a:pPr>
            <a:r>
              <a:rPr lang="en-US" sz="1800" dirty="0"/>
              <a:t>First day of retirement</a:t>
            </a:r>
          </a:p>
          <a:p>
            <a:pPr lvl="0">
              <a:buFont typeface="Wingdings" panose="05000000000000000000" pitchFamily="2" charset="2"/>
              <a:buChar char="q"/>
            </a:pPr>
            <a:r>
              <a:rPr lang="en-US" sz="1800" dirty="0"/>
              <a:t>Unused sick leave (in days) will be used by SURS to determine additional service credit up to one year (General Formula only) – academic employees work with your unit to get this information</a:t>
            </a:r>
          </a:p>
          <a:p>
            <a:pPr lvl="1">
              <a:buFont typeface="Wingdings" panose="05000000000000000000" pitchFamily="2" charset="2"/>
              <a:buChar char="q"/>
            </a:pPr>
            <a:r>
              <a:rPr lang="en-US" sz="1800" dirty="0"/>
              <a:t>Unused cumulative (non-compensable) sick leave</a:t>
            </a:r>
          </a:p>
          <a:p>
            <a:pPr lvl="1">
              <a:buFont typeface="Wingdings" panose="05000000000000000000" pitchFamily="2" charset="2"/>
              <a:buChar char="q"/>
            </a:pPr>
            <a:r>
              <a:rPr lang="en-US" sz="1800" dirty="0"/>
              <a:t>Compensable sick leave</a:t>
            </a:r>
          </a:p>
          <a:p>
            <a:pPr lvl="2">
              <a:buClr>
                <a:schemeClr val="accent1">
                  <a:lumMod val="75000"/>
                </a:schemeClr>
              </a:buClr>
              <a:buFont typeface="Wingdings" panose="05000000000000000000" pitchFamily="2" charset="2"/>
              <a:buChar char="q"/>
            </a:pPr>
            <a:r>
              <a:rPr lang="en-US" sz="1600" dirty="0"/>
              <a:t>Remember you are eligible to be paid for half of your compensable sick leave balance (accrued between January 1,1984 and December 31, 1997).  You can waive all or part of that payment for additional service credit   </a:t>
            </a:r>
          </a:p>
          <a:p>
            <a:pPr lvl="2">
              <a:buClr>
                <a:schemeClr val="accent1">
                  <a:lumMod val="75000"/>
                </a:schemeClr>
              </a:buClr>
              <a:buFont typeface="Wingdings" panose="05000000000000000000" pitchFamily="2" charset="2"/>
              <a:buChar char="q"/>
            </a:pPr>
            <a:r>
              <a:rPr lang="en-US" sz="1600" dirty="0"/>
              <a:t>Note: Do not include non-cumulative, non-compensable sick leave (academics only)</a:t>
            </a:r>
          </a:p>
          <a:p>
            <a:pPr lvl="0">
              <a:buFont typeface="Wingdings" panose="05000000000000000000" pitchFamily="2" charset="2"/>
              <a:buChar char="q"/>
            </a:pPr>
            <a:r>
              <a:rPr lang="en-US" sz="1800" dirty="0"/>
              <a:t>Unused vacation in days (Civil Service and Academic Professional)</a:t>
            </a:r>
          </a:p>
          <a:p>
            <a:pPr lvl="1">
              <a:buFont typeface="Wingdings" panose="05000000000000000000" pitchFamily="2" charset="2"/>
              <a:buChar char="q"/>
            </a:pPr>
            <a:r>
              <a:rPr lang="en-US" sz="1800" dirty="0"/>
              <a:t>This is the number of days of vacation you will be paid upon retirement up to your maximum, according to your </a:t>
            </a:r>
            <a:r>
              <a:rPr lang="en-US" sz="1800" dirty="0" smtClean="0"/>
              <a:t>appointment</a:t>
            </a:r>
            <a:endParaRPr lang="en-US" sz="1800" dirty="0"/>
          </a:p>
        </p:txBody>
      </p:sp>
    </p:spTree>
    <p:extLst>
      <p:ext uri="{BB962C8B-B14F-4D97-AF65-F5344CB8AC3E}">
        <p14:creationId xmlns:p14="http://schemas.microsoft.com/office/powerpoint/2010/main" val="3292543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txBox="1">
            <a:spLocks/>
          </p:cNvSpPr>
          <p:nvPr/>
        </p:nvSpPr>
        <p:spPr>
          <a:xfrm>
            <a:off x="152388" y="537401"/>
            <a:ext cx="4495800" cy="452582"/>
          </a:xfrm>
          <a:prstGeom prst="rect">
            <a:avLst/>
          </a:prstGeom>
        </p:spPr>
        <p:txBody>
          <a:bodyPr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r"/>
            <a:endParaRPr lang="en-US" sz="2400" b="0" dirty="0">
              <a:solidFill>
                <a:schemeClr val="bg1"/>
              </a:solidFill>
            </a:endParaRPr>
          </a:p>
        </p:txBody>
      </p:sp>
      <p:sp>
        <p:nvSpPr>
          <p:cNvPr id="4" name="Content Placeholder 3"/>
          <p:cNvSpPr>
            <a:spLocks noGrp="1"/>
          </p:cNvSpPr>
          <p:nvPr>
            <p:ph sz="quarter" idx="13"/>
          </p:nvPr>
        </p:nvSpPr>
        <p:spPr>
          <a:xfrm>
            <a:off x="457200" y="1608836"/>
            <a:ext cx="8229600" cy="3108543"/>
          </a:xfrm>
        </p:spPr>
        <p:txBody>
          <a:bodyPr/>
          <a:lstStyle/>
          <a:p>
            <a:pPr>
              <a:buFont typeface="Wingdings" panose="05000000000000000000" pitchFamily="2" charset="2"/>
              <a:buChar char="q"/>
            </a:pPr>
            <a:r>
              <a:rPr lang="en-US" dirty="0"/>
              <a:t>Elect to have a personal consultation with </a:t>
            </a:r>
          </a:p>
          <a:p>
            <a:pPr lvl="1"/>
            <a:r>
              <a:rPr lang="en-US" dirty="0"/>
              <a:t>SURS ONCE every 12 months</a:t>
            </a:r>
          </a:p>
          <a:p>
            <a:pPr>
              <a:buFont typeface="Wingdings" panose="05000000000000000000" pitchFamily="2" charset="2"/>
              <a:buChar char="q"/>
            </a:pPr>
            <a:endParaRPr lang="en-US" dirty="0"/>
          </a:p>
          <a:p>
            <a:pPr lvl="1">
              <a:buFont typeface="Wingdings" panose="05000000000000000000" pitchFamily="2" charset="2"/>
              <a:buChar char="q"/>
            </a:pPr>
            <a:r>
              <a:rPr lang="en-US" dirty="0"/>
              <a:t>Call 378-8800 or 1-800-ASK-SURS</a:t>
            </a:r>
          </a:p>
          <a:p>
            <a:pPr>
              <a:buFont typeface="Wingdings" panose="05000000000000000000" pitchFamily="2" charset="2"/>
              <a:buChar char="q"/>
            </a:pPr>
            <a:endParaRPr lang="en-US" dirty="0"/>
          </a:p>
          <a:p>
            <a:pPr lvl="1">
              <a:buFont typeface="Wingdings" panose="05000000000000000000" pitchFamily="2" charset="2"/>
              <a:buChar char="q"/>
            </a:pPr>
            <a:r>
              <a:rPr lang="en-US" dirty="0"/>
              <a:t>OR use </a:t>
            </a:r>
            <a:r>
              <a:rPr lang="en-US" dirty="0" smtClean="0"/>
              <a:t>online </a:t>
            </a:r>
            <a:r>
              <a:rPr lang="en-US" dirty="0"/>
              <a:t>form at </a:t>
            </a:r>
            <a:r>
              <a:rPr lang="en-US" dirty="0" smtClean="0"/>
              <a:t>www.SURS.org</a:t>
            </a:r>
            <a:endParaRPr lang="en-US" dirty="0"/>
          </a:p>
        </p:txBody>
      </p:sp>
      <p:sp>
        <p:nvSpPr>
          <p:cNvPr id="2" name="Title 1"/>
          <p:cNvSpPr>
            <a:spLocks noGrp="1"/>
          </p:cNvSpPr>
          <p:nvPr>
            <p:ph type="title"/>
          </p:nvPr>
        </p:nvSpPr>
        <p:spPr/>
        <p:txBody>
          <a:bodyPr/>
          <a:lstStyle/>
          <a:p>
            <a:r>
              <a:rPr lang="en-US" dirty="0"/>
              <a:t>4 Years Prior to </a:t>
            </a:r>
            <a:r>
              <a:rPr lang="en-US" dirty="0" smtClean="0"/>
              <a:t>Retirement</a:t>
            </a:r>
            <a:endParaRPr lang="en-US" dirty="0"/>
          </a:p>
        </p:txBody>
      </p:sp>
    </p:spTree>
    <p:extLst>
      <p:ext uri="{BB962C8B-B14F-4D97-AF65-F5344CB8AC3E}">
        <p14:creationId xmlns:p14="http://schemas.microsoft.com/office/powerpoint/2010/main" val="2101101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txBox="1">
            <a:spLocks/>
          </p:cNvSpPr>
          <p:nvPr/>
        </p:nvSpPr>
        <p:spPr>
          <a:xfrm>
            <a:off x="152388" y="537401"/>
            <a:ext cx="4495800" cy="452582"/>
          </a:xfrm>
          <a:prstGeom prst="rect">
            <a:avLst/>
          </a:prstGeom>
        </p:spPr>
        <p:txBody>
          <a:bodyPr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r"/>
            <a:endParaRPr lang="en-US" sz="2400" b="0" dirty="0">
              <a:solidFill>
                <a:schemeClr val="bg1"/>
              </a:solidFill>
            </a:endParaRPr>
          </a:p>
        </p:txBody>
      </p:sp>
      <p:sp>
        <p:nvSpPr>
          <p:cNvPr id="2" name="Title 1"/>
          <p:cNvSpPr>
            <a:spLocks noGrp="1"/>
          </p:cNvSpPr>
          <p:nvPr>
            <p:ph type="title"/>
          </p:nvPr>
        </p:nvSpPr>
        <p:spPr/>
        <p:txBody>
          <a:bodyPr/>
          <a:lstStyle/>
          <a:p>
            <a:r>
              <a:rPr lang="en-US" dirty="0"/>
              <a:t>1 Year Prior to </a:t>
            </a:r>
            <a:r>
              <a:rPr lang="en-US" dirty="0" smtClean="0"/>
              <a:t>Retirement</a:t>
            </a:r>
            <a:endParaRPr lang="en-US" dirty="0"/>
          </a:p>
        </p:txBody>
      </p:sp>
      <p:sp>
        <p:nvSpPr>
          <p:cNvPr id="3" name="Content Placeholder 2"/>
          <p:cNvSpPr>
            <a:spLocks noGrp="1"/>
          </p:cNvSpPr>
          <p:nvPr>
            <p:ph sz="quarter" idx="13"/>
          </p:nvPr>
        </p:nvSpPr>
        <p:spPr>
          <a:xfrm>
            <a:off x="457200" y="1608836"/>
            <a:ext cx="8229600" cy="3367076"/>
          </a:xfrm>
        </p:spPr>
        <p:txBody>
          <a:bodyPr/>
          <a:lstStyle/>
          <a:p>
            <a:pPr>
              <a:buFont typeface="Wingdings" panose="05000000000000000000" pitchFamily="2" charset="2"/>
              <a:buChar char="q"/>
            </a:pPr>
            <a:r>
              <a:rPr lang="en-US" dirty="0"/>
              <a:t>Contact SURS to determine service credit and eligibility for retirement </a:t>
            </a:r>
          </a:p>
          <a:p>
            <a:pPr>
              <a:buFont typeface="Wingdings" panose="05000000000000000000" pitchFamily="2" charset="2"/>
              <a:buChar char="q"/>
            </a:pPr>
            <a:endParaRPr lang="en-US" dirty="0"/>
          </a:p>
          <a:p>
            <a:pPr>
              <a:buFont typeface="Wingdings" panose="05000000000000000000" pitchFamily="2" charset="2"/>
              <a:buChar char="q"/>
            </a:pPr>
            <a:r>
              <a:rPr lang="en-US" dirty="0"/>
              <a:t>Those nearing the age of 65 should also contact their local Social Security Office to determine Medicare eligibility</a:t>
            </a:r>
          </a:p>
          <a:p>
            <a:pPr marL="0" indent="0">
              <a:buNone/>
            </a:pPr>
            <a:endParaRPr lang="en-US" dirty="0"/>
          </a:p>
        </p:txBody>
      </p:sp>
    </p:spTree>
    <p:extLst>
      <p:ext uri="{BB962C8B-B14F-4D97-AF65-F5344CB8AC3E}">
        <p14:creationId xmlns:p14="http://schemas.microsoft.com/office/powerpoint/2010/main" val="1675346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txBox="1">
            <a:spLocks/>
          </p:cNvSpPr>
          <p:nvPr/>
        </p:nvSpPr>
        <p:spPr>
          <a:xfrm>
            <a:off x="152388" y="537401"/>
            <a:ext cx="4495800" cy="452582"/>
          </a:xfrm>
          <a:prstGeom prst="rect">
            <a:avLst/>
          </a:prstGeom>
        </p:spPr>
        <p:txBody>
          <a:bodyPr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r"/>
            <a:endParaRPr lang="en-US" sz="2400" b="0" dirty="0">
              <a:solidFill>
                <a:schemeClr val="bg1"/>
              </a:solidFill>
            </a:endParaRPr>
          </a:p>
        </p:txBody>
      </p:sp>
      <p:sp>
        <p:nvSpPr>
          <p:cNvPr id="5" name="Content Placeholder 4"/>
          <p:cNvSpPr>
            <a:spLocks noGrp="1"/>
          </p:cNvSpPr>
          <p:nvPr>
            <p:ph sz="quarter" idx="13"/>
          </p:nvPr>
        </p:nvSpPr>
        <p:spPr>
          <a:xfrm>
            <a:off x="312821" y="1123470"/>
            <a:ext cx="8522208" cy="4647426"/>
          </a:xfrm>
        </p:spPr>
        <p:txBody>
          <a:bodyPr/>
          <a:lstStyle/>
          <a:p>
            <a:pPr>
              <a:buFont typeface="Wingdings" panose="05000000000000000000" pitchFamily="2" charset="2"/>
              <a:buChar char="q"/>
            </a:pPr>
            <a:r>
              <a:rPr lang="en-US" sz="2000" dirty="0"/>
              <a:t>Determine your accumulated vacation and sick leave balances</a:t>
            </a:r>
          </a:p>
          <a:p>
            <a:pPr lvl="1">
              <a:buFont typeface="Wingdings" panose="05000000000000000000" pitchFamily="2" charset="2"/>
              <a:buChar char="q"/>
            </a:pPr>
            <a:r>
              <a:rPr lang="en-US" sz="2000" dirty="0"/>
              <a:t>Civil Service Employees – biweekly earnings statement</a:t>
            </a:r>
          </a:p>
          <a:p>
            <a:pPr lvl="1">
              <a:buFont typeface="Wingdings" panose="05000000000000000000" pitchFamily="2" charset="2"/>
              <a:buChar char="q"/>
            </a:pPr>
            <a:endParaRPr lang="en-US" sz="2000" dirty="0"/>
          </a:p>
          <a:p>
            <a:pPr lvl="1">
              <a:buFont typeface="Wingdings" panose="05000000000000000000" pitchFamily="2" charset="2"/>
              <a:buChar char="q"/>
            </a:pPr>
            <a:r>
              <a:rPr lang="en-US" sz="2000" dirty="0"/>
              <a:t>Academic Employees – August balances on October &amp; November earnings statements; contact your HR Unit for current balances</a:t>
            </a:r>
          </a:p>
          <a:p>
            <a:pPr lvl="1">
              <a:buFont typeface="Wingdings" panose="05000000000000000000" pitchFamily="2" charset="2"/>
              <a:buChar char="q"/>
            </a:pPr>
            <a:endParaRPr lang="en-US" sz="2000" dirty="0"/>
          </a:p>
          <a:p>
            <a:pPr>
              <a:buFont typeface="Wingdings" panose="05000000000000000000" pitchFamily="2" charset="2"/>
              <a:buChar char="q"/>
            </a:pPr>
            <a:r>
              <a:rPr lang="en-US" sz="2000" dirty="0"/>
              <a:t>General Formula Only:  Decide if you want to waive part or all of any compensable sick leave for a maximum of one year service credit    </a:t>
            </a:r>
          </a:p>
          <a:p>
            <a:pPr lvl="1">
              <a:buFont typeface="Wingdings" panose="05000000000000000000" pitchFamily="2" charset="2"/>
              <a:buChar char="q"/>
            </a:pPr>
            <a:r>
              <a:rPr lang="en-US" sz="2000" dirty="0"/>
              <a:t>Waiver form can be found at: </a:t>
            </a:r>
            <a:r>
              <a:rPr lang="en-US" sz="2000" u="sng" dirty="0">
                <a:hlinkClick r:id="rId3"/>
              </a:rPr>
              <a:t>http://www.cam.illinois.edu/ix/ix-c/ix-c-39attach.pdf</a:t>
            </a:r>
            <a:r>
              <a:rPr lang="en-US" sz="2000" dirty="0"/>
              <a:t> </a:t>
            </a:r>
          </a:p>
          <a:p>
            <a:pPr>
              <a:buFont typeface="Wingdings" panose="05000000000000000000" pitchFamily="2" charset="2"/>
              <a:buChar char="q"/>
            </a:pPr>
            <a:endParaRPr lang="en-US" sz="2000" dirty="0"/>
          </a:p>
          <a:p>
            <a:pPr>
              <a:buFont typeface="Wingdings" panose="05000000000000000000" pitchFamily="2" charset="2"/>
              <a:buChar char="q"/>
            </a:pPr>
            <a:r>
              <a:rPr lang="en-US" sz="2000" dirty="0"/>
              <a:t>Complete and file application to retire with SURS</a:t>
            </a:r>
          </a:p>
          <a:p>
            <a:pPr lvl="1">
              <a:buFont typeface="Wingdings" panose="05000000000000000000" pitchFamily="2" charset="2"/>
              <a:buChar char="q"/>
            </a:pPr>
            <a:r>
              <a:rPr lang="en-US" sz="2000" b="1" i="1" dirty="0"/>
              <a:t>Be sure to gather the required data and </a:t>
            </a:r>
            <a:r>
              <a:rPr lang="en-US" sz="2000" b="1" i="1" dirty="0" smtClean="0"/>
              <a:t>documentation</a:t>
            </a:r>
            <a:endParaRPr lang="en-US" sz="2000" b="1" i="1" dirty="0"/>
          </a:p>
        </p:txBody>
      </p:sp>
      <p:sp>
        <p:nvSpPr>
          <p:cNvPr id="4" name="Title 3"/>
          <p:cNvSpPr>
            <a:spLocks noGrp="1"/>
          </p:cNvSpPr>
          <p:nvPr>
            <p:ph type="title"/>
          </p:nvPr>
        </p:nvSpPr>
        <p:spPr/>
        <p:txBody>
          <a:bodyPr/>
          <a:lstStyle/>
          <a:p>
            <a:r>
              <a:rPr lang="en-US" dirty="0"/>
              <a:t>60 – 90 Days Prior to </a:t>
            </a:r>
            <a:r>
              <a:rPr lang="en-US" dirty="0" smtClean="0"/>
              <a:t>Retirement</a:t>
            </a:r>
            <a:endParaRPr lang="en-US" dirty="0"/>
          </a:p>
        </p:txBody>
      </p:sp>
    </p:spTree>
    <p:extLst>
      <p:ext uri="{BB962C8B-B14F-4D97-AF65-F5344CB8AC3E}">
        <p14:creationId xmlns:p14="http://schemas.microsoft.com/office/powerpoint/2010/main" val="4011463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txBox="1">
            <a:spLocks/>
          </p:cNvSpPr>
          <p:nvPr/>
        </p:nvSpPr>
        <p:spPr>
          <a:xfrm>
            <a:off x="152388" y="537401"/>
            <a:ext cx="4495800" cy="452582"/>
          </a:xfrm>
          <a:prstGeom prst="rect">
            <a:avLst/>
          </a:prstGeom>
        </p:spPr>
        <p:txBody>
          <a:bodyPr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r"/>
            <a:endParaRPr lang="en-US" sz="2400" b="0" dirty="0">
              <a:solidFill>
                <a:schemeClr val="bg1"/>
              </a:solidFill>
            </a:endParaRPr>
          </a:p>
        </p:txBody>
      </p:sp>
      <p:sp>
        <p:nvSpPr>
          <p:cNvPr id="5" name="Content Placeholder 4"/>
          <p:cNvSpPr>
            <a:spLocks noGrp="1"/>
          </p:cNvSpPr>
          <p:nvPr>
            <p:ph sz="quarter" idx="13"/>
          </p:nvPr>
        </p:nvSpPr>
        <p:spPr>
          <a:xfrm>
            <a:off x="312821" y="1123470"/>
            <a:ext cx="8522208" cy="4782848"/>
          </a:xfrm>
        </p:spPr>
        <p:txBody>
          <a:bodyPr/>
          <a:lstStyle/>
          <a:p>
            <a:pPr>
              <a:buFont typeface="Wingdings" panose="05000000000000000000" pitchFamily="2" charset="2"/>
              <a:buChar char="q"/>
            </a:pPr>
            <a:r>
              <a:rPr lang="en-US" sz="2400" dirty="0"/>
              <a:t>If you have time with another public retirement system in the State of Illinois, you should contact that system(s) for an application. </a:t>
            </a:r>
          </a:p>
          <a:p>
            <a:pPr>
              <a:buFont typeface="Wingdings" panose="05000000000000000000" pitchFamily="2" charset="2"/>
              <a:buChar char="q"/>
            </a:pPr>
            <a:endParaRPr lang="en-US" sz="1800" dirty="0">
              <a:solidFill>
                <a:schemeClr val="tx2"/>
              </a:solidFill>
            </a:endParaRPr>
          </a:p>
          <a:p>
            <a:pPr>
              <a:buFont typeface="Wingdings" panose="05000000000000000000" pitchFamily="2" charset="2"/>
              <a:buChar char="q"/>
            </a:pPr>
            <a:r>
              <a:rPr lang="en-US" sz="2400" dirty="0"/>
              <a:t>Give your unit a retirement letter indicating your last day of work (email or paper)</a:t>
            </a:r>
          </a:p>
          <a:p>
            <a:pPr>
              <a:buFont typeface="Wingdings" panose="05000000000000000000" pitchFamily="2" charset="2"/>
              <a:buChar char="q"/>
            </a:pPr>
            <a:endParaRPr lang="en-US" sz="1800" dirty="0"/>
          </a:p>
          <a:p>
            <a:pPr>
              <a:buFont typeface="Wingdings" panose="05000000000000000000" pitchFamily="2" charset="2"/>
              <a:buChar char="q"/>
            </a:pPr>
            <a:r>
              <a:rPr lang="en-US" sz="2400" dirty="0"/>
              <a:t>Provide a copy of the retirement letter to the appropriate Campus Human Resources Office</a:t>
            </a:r>
            <a:r>
              <a:rPr lang="en-US" sz="2400" dirty="0" smtClean="0"/>
              <a:t>:</a:t>
            </a:r>
          </a:p>
          <a:p>
            <a:pPr marL="0" indent="0">
              <a:buNone/>
            </a:pPr>
            <a:r>
              <a:rPr lang="en-US" sz="1400" dirty="0"/>
              <a:t>		</a:t>
            </a:r>
          </a:p>
          <a:p>
            <a:pPr marL="914400" lvl="2" indent="0">
              <a:buNone/>
            </a:pPr>
            <a:r>
              <a:rPr lang="en-US" sz="1400" dirty="0"/>
              <a:t>	Staff Human Resources		Academic Human Resources</a:t>
            </a:r>
          </a:p>
          <a:p>
            <a:pPr marL="914400" lvl="2" indent="0">
              <a:buNone/>
            </a:pPr>
            <a:r>
              <a:rPr lang="en-US" sz="1400" dirty="0"/>
              <a:t>	52 E. Gregory Drive		</a:t>
            </a:r>
            <a:r>
              <a:rPr lang="en-US" sz="1400" dirty="0" smtClean="0"/>
              <a:t>	807 </a:t>
            </a:r>
            <a:r>
              <a:rPr lang="en-US" sz="1400" dirty="0"/>
              <a:t>S. Wright St., Suite 420</a:t>
            </a:r>
          </a:p>
          <a:p>
            <a:pPr marL="914400" lvl="2" indent="0">
              <a:buNone/>
            </a:pPr>
            <a:r>
              <a:rPr lang="en-US" sz="1400" dirty="0"/>
              <a:t>	Champaign, IL  61820		</a:t>
            </a:r>
            <a:r>
              <a:rPr lang="en-US" sz="1400" dirty="0" smtClean="0"/>
              <a:t>	Champaign</a:t>
            </a:r>
            <a:r>
              <a:rPr lang="en-US" sz="1400" dirty="0"/>
              <a:t>, IL  61820</a:t>
            </a:r>
          </a:p>
          <a:p>
            <a:pPr marL="914400" lvl="2" indent="0">
              <a:buNone/>
            </a:pPr>
            <a:r>
              <a:rPr lang="en-US" sz="1400" dirty="0"/>
              <a:t>	shr@illinois.edu			</a:t>
            </a:r>
            <a:r>
              <a:rPr lang="en-US" sz="1400" dirty="0" smtClean="0"/>
              <a:t>	ahr@illinois.edu</a:t>
            </a:r>
            <a:endParaRPr lang="en-US" sz="1400" dirty="0"/>
          </a:p>
        </p:txBody>
      </p:sp>
      <p:sp>
        <p:nvSpPr>
          <p:cNvPr id="4" name="Title 3"/>
          <p:cNvSpPr>
            <a:spLocks noGrp="1"/>
          </p:cNvSpPr>
          <p:nvPr>
            <p:ph type="title"/>
          </p:nvPr>
        </p:nvSpPr>
        <p:spPr/>
        <p:txBody>
          <a:bodyPr/>
          <a:lstStyle/>
          <a:p>
            <a:r>
              <a:rPr lang="en-US" dirty="0"/>
              <a:t>60 – 90 Days Prior to </a:t>
            </a:r>
            <a:r>
              <a:rPr lang="en-US" dirty="0" smtClean="0"/>
              <a:t>Retirement</a:t>
            </a:r>
            <a:endParaRPr lang="en-US" dirty="0"/>
          </a:p>
        </p:txBody>
      </p:sp>
    </p:spTree>
    <p:extLst>
      <p:ext uri="{BB962C8B-B14F-4D97-AF65-F5344CB8AC3E}">
        <p14:creationId xmlns:p14="http://schemas.microsoft.com/office/powerpoint/2010/main" val="2112989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txBox="1">
            <a:spLocks/>
          </p:cNvSpPr>
          <p:nvPr/>
        </p:nvSpPr>
        <p:spPr>
          <a:xfrm>
            <a:off x="152388" y="537401"/>
            <a:ext cx="4495800" cy="452582"/>
          </a:xfrm>
          <a:prstGeom prst="rect">
            <a:avLst/>
          </a:prstGeom>
        </p:spPr>
        <p:txBody>
          <a:bodyPr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r"/>
            <a:endParaRPr lang="en-US" sz="2800" b="0" dirty="0">
              <a:solidFill>
                <a:schemeClr val="bg1"/>
              </a:solidFill>
              <a:latin typeface="Georgia" panose="02040502050405020303" pitchFamily="18" charset="0"/>
            </a:endParaRPr>
          </a:p>
        </p:txBody>
      </p:sp>
      <p:pic>
        <p:nvPicPr>
          <p:cNvPr id="6" name="Picture 5"/>
          <p:cNvPicPr/>
          <p:nvPr/>
        </p:nvPicPr>
        <p:blipFill>
          <a:blip r:embed="rId3" cstate="print"/>
          <a:srcRect/>
          <a:stretch>
            <a:fillRect/>
          </a:stretch>
        </p:blipFill>
        <p:spPr bwMode="auto">
          <a:xfrm>
            <a:off x="1066800" y="4944545"/>
            <a:ext cx="7010400" cy="1143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3"/>
          </p:nvPr>
        </p:nvSpPr>
        <p:spPr>
          <a:xfrm>
            <a:off x="457200" y="1608836"/>
            <a:ext cx="8229600" cy="2419124"/>
          </a:xfrm>
        </p:spPr>
        <p:txBody>
          <a:bodyPr/>
          <a:lstStyle/>
          <a:p>
            <a:pPr>
              <a:buFont typeface="Wingdings" panose="05000000000000000000" pitchFamily="2" charset="2"/>
              <a:buChar char="q"/>
            </a:pPr>
            <a:r>
              <a:rPr lang="en-US" dirty="0"/>
              <a:t>Provide insight and suggestions to enhance your retirement planning </a:t>
            </a:r>
          </a:p>
          <a:p>
            <a:pPr>
              <a:buFont typeface="Wingdings" panose="05000000000000000000" pitchFamily="2" charset="2"/>
              <a:buChar char="q"/>
            </a:pPr>
            <a:endParaRPr lang="en-US" dirty="0"/>
          </a:p>
          <a:p>
            <a:pPr>
              <a:buFont typeface="Wingdings" panose="05000000000000000000" pitchFamily="2" charset="2"/>
              <a:buChar char="q"/>
            </a:pPr>
            <a:r>
              <a:rPr lang="en-US" dirty="0"/>
              <a:t>Suggest a timeline of actions to take in the years leading up to your retirement </a:t>
            </a:r>
          </a:p>
        </p:txBody>
      </p:sp>
    </p:spTree>
    <p:extLst>
      <p:ext uri="{BB962C8B-B14F-4D97-AF65-F5344CB8AC3E}">
        <p14:creationId xmlns:p14="http://schemas.microsoft.com/office/powerpoint/2010/main" val="837051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3131" y="2242614"/>
            <a:ext cx="8517738" cy="461665"/>
          </a:xfrm>
          <a:prstGeom prst="rect">
            <a:avLst/>
          </a:prstGeom>
          <a:noFill/>
        </p:spPr>
        <p:txBody>
          <a:bodyPr wrap="square" rtlCol="0">
            <a:spAutoFit/>
          </a:bodyPr>
          <a:lstStyle/>
          <a:p>
            <a:pPr>
              <a:buFont typeface="Wingdings" panose="05000000000000000000" pitchFamily="2" charset="2"/>
              <a:buChar char="q"/>
            </a:pPr>
            <a:endParaRPr lang="en-US" sz="2400" dirty="0"/>
          </a:p>
        </p:txBody>
      </p:sp>
      <p:sp>
        <p:nvSpPr>
          <p:cNvPr id="9" name="Title 11"/>
          <p:cNvSpPr txBox="1">
            <a:spLocks/>
          </p:cNvSpPr>
          <p:nvPr/>
        </p:nvSpPr>
        <p:spPr>
          <a:xfrm>
            <a:off x="152388" y="537401"/>
            <a:ext cx="4495800" cy="452582"/>
          </a:xfrm>
          <a:prstGeom prst="rect">
            <a:avLst/>
          </a:prstGeom>
        </p:spPr>
        <p:txBody>
          <a:bodyPr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r"/>
            <a:endParaRPr lang="en-US" sz="2400" b="0" dirty="0">
              <a:solidFill>
                <a:schemeClr val="bg1"/>
              </a:solidFill>
            </a:endParaRPr>
          </a:p>
        </p:txBody>
      </p:sp>
      <p:sp>
        <p:nvSpPr>
          <p:cNvPr id="3" name="Content Placeholder 2"/>
          <p:cNvSpPr>
            <a:spLocks noGrp="1"/>
          </p:cNvSpPr>
          <p:nvPr>
            <p:ph sz="quarter" idx="13"/>
          </p:nvPr>
        </p:nvSpPr>
        <p:spPr>
          <a:xfrm>
            <a:off x="457200" y="1150007"/>
            <a:ext cx="8229600" cy="2185214"/>
          </a:xfrm>
        </p:spPr>
        <p:txBody>
          <a:bodyPr/>
          <a:lstStyle/>
          <a:p>
            <a:pPr>
              <a:buFont typeface="Wingdings" panose="05000000000000000000" pitchFamily="2" charset="2"/>
              <a:buChar char="q"/>
            </a:pPr>
            <a:r>
              <a:rPr lang="en-US" sz="2400" dirty="0"/>
              <a:t>Work with your unit to determine if you have an estimated vacation and/or compensable sick leave payout</a:t>
            </a:r>
          </a:p>
          <a:p>
            <a:pPr marL="400050">
              <a:buFont typeface="Wingdings" panose="05000000000000000000" pitchFamily="2" charset="2"/>
              <a:buChar char="q"/>
            </a:pPr>
            <a:endParaRPr lang="en-US" sz="2400" dirty="0"/>
          </a:p>
          <a:p>
            <a:pPr>
              <a:buFont typeface="Wingdings" panose="05000000000000000000" pitchFamily="2" charset="2"/>
              <a:buChar char="q"/>
            </a:pPr>
            <a:r>
              <a:rPr lang="en-US" sz="2400" dirty="0"/>
              <a:t>Report to your unit your final vacation/sick leave usage </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Complete waiver form if you are going to waive any of your compensable sick leave for service credit  </a:t>
            </a:r>
          </a:p>
        </p:txBody>
      </p:sp>
      <p:sp>
        <p:nvSpPr>
          <p:cNvPr id="2" name="Title 1"/>
          <p:cNvSpPr>
            <a:spLocks noGrp="1"/>
          </p:cNvSpPr>
          <p:nvPr>
            <p:ph type="title"/>
          </p:nvPr>
        </p:nvSpPr>
        <p:spPr/>
        <p:txBody>
          <a:bodyPr/>
          <a:lstStyle/>
          <a:p>
            <a:r>
              <a:rPr lang="en-US" dirty="0"/>
              <a:t>30 Days Prior to </a:t>
            </a:r>
            <a:r>
              <a:rPr lang="en-US" dirty="0" smtClean="0"/>
              <a:t>Retirement</a:t>
            </a:r>
            <a:endParaRPr lang="en-US" dirty="0"/>
          </a:p>
        </p:txBody>
      </p:sp>
    </p:spTree>
    <p:extLst>
      <p:ext uri="{BB962C8B-B14F-4D97-AF65-F5344CB8AC3E}">
        <p14:creationId xmlns:p14="http://schemas.microsoft.com/office/powerpoint/2010/main" val="789184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3131" y="1111646"/>
            <a:ext cx="8517738" cy="369332"/>
          </a:xfrm>
          <a:prstGeom prst="rect">
            <a:avLst/>
          </a:prstGeom>
          <a:noFill/>
        </p:spPr>
        <p:txBody>
          <a:bodyPr wrap="square" rtlCol="0">
            <a:spAutoFit/>
          </a:bodyPr>
          <a:lstStyle/>
          <a:p>
            <a:pPr>
              <a:buFont typeface="Wingdings" panose="05000000000000000000" pitchFamily="2" charset="2"/>
              <a:buChar char="q"/>
            </a:pPr>
            <a:endParaRPr lang="en-US" dirty="0"/>
          </a:p>
        </p:txBody>
      </p:sp>
      <p:sp>
        <p:nvSpPr>
          <p:cNvPr id="9" name="Title 11"/>
          <p:cNvSpPr txBox="1">
            <a:spLocks/>
          </p:cNvSpPr>
          <p:nvPr/>
        </p:nvSpPr>
        <p:spPr>
          <a:xfrm>
            <a:off x="152388" y="537401"/>
            <a:ext cx="4495800" cy="452582"/>
          </a:xfrm>
          <a:prstGeom prst="rect">
            <a:avLst/>
          </a:prstGeom>
        </p:spPr>
        <p:txBody>
          <a:bodyPr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r"/>
            <a:endParaRPr lang="en-US" sz="2400" b="0" dirty="0">
              <a:solidFill>
                <a:schemeClr val="bg1"/>
              </a:solidFill>
            </a:endParaRPr>
          </a:p>
        </p:txBody>
      </p:sp>
      <p:sp>
        <p:nvSpPr>
          <p:cNvPr id="3" name="Content Placeholder 2"/>
          <p:cNvSpPr>
            <a:spLocks noGrp="1"/>
          </p:cNvSpPr>
          <p:nvPr>
            <p:ph sz="quarter" idx="13"/>
          </p:nvPr>
        </p:nvSpPr>
        <p:spPr>
          <a:xfrm>
            <a:off x="457200" y="1099410"/>
            <a:ext cx="8229600" cy="4807470"/>
          </a:xfrm>
        </p:spPr>
        <p:txBody>
          <a:bodyPr/>
          <a:lstStyle/>
          <a:p>
            <a:pPr>
              <a:buFont typeface="Wingdings" panose="05000000000000000000" pitchFamily="2" charset="2"/>
              <a:buChar char="q"/>
            </a:pPr>
            <a:r>
              <a:rPr lang="en-US" sz="2400" dirty="0"/>
              <a:t>Complete the exit checklist and procedures with unit (keys, computers, etc.)</a:t>
            </a:r>
          </a:p>
          <a:p>
            <a:pPr lvl="1">
              <a:buFont typeface="Wingdings" panose="05000000000000000000" pitchFamily="2" charset="2"/>
              <a:buChar char="q"/>
            </a:pPr>
            <a:endParaRPr lang="en-US" sz="2000" dirty="0"/>
          </a:p>
          <a:p>
            <a:pPr>
              <a:buFont typeface="Wingdings" panose="05000000000000000000" pitchFamily="2" charset="2"/>
              <a:buChar char="q"/>
            </a:pPr>
            <a:r>
              <a:rPr lang="en-US" sz="2400" dirty="0"/>
              <a:t>Update your mailing address</a:t>
            </a:r>
          </a:p>
          <a:p>
            <a:pPr lvl="1">
              <a:buFont typeface="Wingdings" panose="05000000000000000000" pitchFamily="2" charset="2"/>
              <a:buChar char="q"/>
            </a:pPr>
            <a:r>
              <a:rPr lang="en-US" sz="2000" dirty="0"/>
              <a:t>NESSIE available only up to 3 months after retirement</a:t>
            </a:r>
          </a:p>
          <a:p>
            <a:pPr lvl="2">
              <a:buFont typeface="Wingdings" panose="05000000000000000000" pitchFamily="2" charset="2"/>
              <a:buChar char="q"/>
            </a:pPr>
            <a:r>
              <a:rPr lang="en-US" sz="1800" dirty="0">
                <a:hlinkClick r:id="rId3"/>
              </a:rPr>
              <a:t>https://Nessie.uihr.uillinois.edu/</a:t>
            </a:r>
            <a:r>
              <a:rPr lang="en-US" sz="1800" dirty="0"/>
              <a:t> </a:t>
            </a:r>
          </a:p>
          <a:p>
            <a:pPr lvl="1">
              <a:buFont typeface="Wingdings" panose="05000000000000000000" pitchFamily="2" charset="2"/>
              <a:buChar char="q"/>
            </a:pPr>
            <a:r>
              <a:rPr lang="en-US" sz="2000" dirty="0"/>
              <a:t>Beyond 3 months after retirement but before January of the year following your retirement, contact Payroll at </a:t>
            </a:r>
            <a:r>
              <a:rPr lang="en-US" sz="2000" dirty="0">
                <a:hlinkClick r:id="rId4"/>
              </a:rPr>
              <a:t>payinq@uillinois.edu</a:t>
            </a:r>
            <a:r>
              <a:rPr lang="en-US" sz="2000" dirty="0"/>
              <a:t> for an address change form</a:t>
            </a:r>
          </a:p>
          <a:p>
            <a:pPr lvl="1">
              <a:buFont typeface="Wingdings" panose="05000000000000000000" pitchFamily="2" charset="2"/>
              <a:buChar char="q"/>
            </a:pPr>
            <a:endParaRPr lang="en-US" sz="2000" dirty="0"/>
          </a:p>
          <a:p>
            <a:pPr>
              <a:buFont typeface="Wingdings" panose="05000000000000000000" pitchFamily="2" charset="2"/>
              <a:buChar char="q"/>
            </a:pPr>
            <a:r>
              <a:rPr lang="en-US" sz="2400" dirty="0"/>
              <a:t>Go to ID center for your retirement ID</a:t>
            </a:r>
          </a:p>
          <a:p>
            <a:pPr marL="457200" lvl="1" indent="0">
              <a:buNone/>
            </a:pPr>
            <a:r>
              <a:rPr lang="en-US" sz="1800" dirty="0"/>
              <a:t>Illini Union Bookstore, First Floor</a:t>
            </a:r>
          </a:p>
          <a:p>
            <a:pPr marL="457200" lvl="1" indent="0">
              <a:buNone/>
            </a:pPr>
            <a:r>
              <a:rPr lang="en-US" sz="1800" dirty="0"/>
              <a:t>809 S. Wright St</a:t>
            </a:r>
            <a:r>
              <a:rPr lang="en-US" sz="1800" dirty="0" smtClean="0"/>
              <a:t>.</a:t>
            </a:r>
            <a:endParaRPr lang="en-US" sz="1800" dirty="0"/>
          </a:p>
        </p:txBody>
      </p:sp>
      <p:sp>
        <p:nvSpPr>
          <p:cNvPr id="2" name="Title 1"/>
          <p:cNvSpPr>
            <a:spLocks noGrp="1"/>
          </p:cNvSpPr>
          <p:nvPr>
            <p:ph type="title"/>
          </p:nvPr>
        </p:nvSpPr>
        <p:spPr>
          <a:xfrm>
            <a:off x="0" y="237104"/>
            <a:ext cx="8229600" cy="420624"/>
          </a:xfrm>
        </p:spPr>
        <p:txBody>
          <a:bodyPr/>
          <a:lstStyle/>
          <a:p>
            <a:r>
              <a:rPr lang="en-US" dirty="0"/>
              <a:t>Before </a:t>
            </a:r>
            <a:r>
              <a:rPr lang="en-US" dirty="0" smtClean="0"/>
              <a:t>You Leave………</a:t>
            </a:r>
            <a:endParaRPr lang="en-US" dirty="0"/>
          </a:p>
        </p:txBody>
      </p:sp>
    </p:spTree>
    <p:extLst>
      <p:ext uri="{BB962C8B-B14F-4D97-AF65-F5344CB8AC3E}">
        <p14:creationId xmlns:p14="http://schemas.microsoft.com/office/powerpoint/2010/main" val="3754133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txBox="1">
            <a:spLocks/>
          </p:cNvSpPr>
          <p:nvPr/>
        </p:nvSpPr>
        <p:spPr>
          <a:xfrm>
            <a:off x="152388" y="537401"/>
            <a:ext cx="4495800" cy="452582"/>
          </a:xfrm>
          <a:prstGeom prst="rect">
            <a:avLst/>
          </a:prstGeom>
        </p:spPr>
        <p:txBody>
          <a:bodyPr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r"/>
            <a:endParaRPr lang="en-US" sz="2400" b="0" dirty="0">
              <a:solidFill>
                <a:schemeClr val="bg1"/>
              </a:solidFill>
            </a:endParaRPr>
          </a:p>
        </p:txBody>
      </p:sp>
      <p:sp>
        <p:nvSpPr>
          <p:cNvPr id="11" name="Frame 10"/>
          <p:cNvSpPr/>
          <p:nvPr/>
        </p:nvSpPr>
        <p:spPr>
          <a:xfrm>
            <a:off x="7238999" y="1219199"/>
            <a:ext cx="1828800" cy="405951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Final Regular Pay</a:t>
            </a:r>
            <a:endParaRPr lang="en-US" sz="2400" b="1" dirty="0">
              <a:solidFill>
                <a:schemeClr val="tx1"/>
              </a:solidFill>
            </a:endParaRPr>
          </a:p>
        </p:txBody>
      </p:sp>
      <p:sp>
        <p:nvSpPr>
          <p:cNvPr id="12" name="Frame 11"/>
          <p:cNvSpPr/>
          <p:nvPr/>
        </p:nvSpPr>
        <p:spPr>
          <a:xfrm>
            <a:off x="5105400" y="1219199"/>
            <a:ext cx="2057400" cy="405951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Monthly</a:t>
            </a:r>
          </a:p>
          <a:p>
            <a:pPr algn="ctr"/>
            <a:r>
              <a:rPr lang="en-US" sz="2400" b="1" dirty="0" smtClean="0">
                <a:solidFill>
                  <a:schemeClr val="tx1"/>
                </a:solidFill>
              </a:rPr>
              <a:t>Or Biweekly Calc</a:t>
            </a:r>
            <a:endParaRPr lang="en-US" sz="2400" b="1" dirty="0">
              <a:solidFill>
                <a:schemeClr val="tx1"/>
              </a:solidFill>
            </a:endParaRPr>
          </a:p>
        </p:txBody>
      </p:sp>
      <p:sp>
        <p:nvSpPr>
          <p:cNvPr id="13" name="Frame 12"/>
          <p:cNvSpPr/>
          <p:nvPr/>
        </p:nvSpPr>
        <p:spPr>
          <a:xfrm>
            <a:off x="76200" y="1219199"/>
            <a:ext cx="2935941" cy="4495802"/>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Last day of work</a:t>
            </a:r>
          </a:p>
          <a:p>
            <a:pPr algn="ctr"/>
            <a:endParaRPr lang="en-US" sz="2400" b="1" dirty="0" smtClean="0">
              <a:solidFill>
                <a:schemeClr val="tx1"/>
              </a:solidFill>
            </a:endParaRPr>
          </a:p>
          <a:p>
            <a:pPr algn="ctr"/>
            <a:r>
              <a:rPr lang="en-US" sz="2400" b="1" dirty="0" smtClean="0">
                <a:solidFill>
                  <a:schemeClr val="tx1"/>
                </a:solidFill>
              </a:rPr>
              <a:t>Report Vacation/Sick Leave usage</a:t>
            </a:r>
          </a:p>
          <a:p>
            <a:pPr algn="ctr"/>
            <a:endParaRPr lang="en-US" sz="2400" b="1" dirty="0" smtClean="0">
              <a:solidFill>
                <a:schemeClr val="tx1"/>
              </a:solidFill>
            </a:endParaRPr>
          </a:p>
          <a:p>
            <a:pPr algn="ctr"/>
            <a:r>
              <a:rPr lang="en-US" sz="2400" b="1" dirty="0" smtClean="0">
                <a:solidFill>
                  <a:schemeClr val="tx1"/>
                </a:solidFill>
              </a:rPr>
              <a:t>Exit checklist</a:t>
            </a:r>
          </a:p>
          <a:p>
            <a:pPr algn="ctr"/>
            <a:r>
              <a:rPr lang="en-US" sz="2400" b="1" dirty="0" smtClean="0">
                <a:solidFill>
                  <a:schemeClr val="tx1"/>
                </a:solidFill>
              </a:rPr>
              <a:t>-keys, etc</a:t>
            </a:r>
          </a:p>
        </p:txBody>
      </p:sp>
      <p:sp>
        <p:nvSpPr>
          <p:cNvPr id="14" name="Pentagon 13"/>
          <p:cNvSpPr/>
          <p:nvPr/>
        </p:nvSpPr>
        <p:spPr>
          <a:xfrm>
            <a:off x="3124200" y="1219199"/>
            <a:ext cx="1981200" cy="4059511"/>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SURS begins pay of  estimated annuity on the first day of the following month</a:t>
            </a:r>
            <a:endParaRPr lang="en-US" sz="2000" b="1" dirty="0">
              <a:solidFill>
                <a:schemeClr val="bg1"/>
              </a:solidFill>
            </a:endParaRPr>
          </a:p>
        </p:txBody>
      </p:sp>
      <p:pic>
        <p:nvPicPr>
          <p:cNvPr id="15" name="Picture 4" descr="C:\Users\debrock\AppData\Local\Microsoft\Windows\Temporary Internet Files\Content.IE5\BFSVJC3N\MC9004315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634" y="4659142"/>
            <a:ext cx="1452613" cy="142840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267200" y="5574268"/>
            <a:ext cx="1676400" cy="369332"/>
          </a:xfrm>
          <a:prstGeom prst="rect">
            <a:avLst/>
          </a:prstGeom>
          <a:noFill/>
        </p:spPr>
        <p:txBody>
          <a:bodyPr wrap="square" rtlCol="0">
            <a:spAutoFit/>
          </a:bodyPr>
          <a:lstStyle/>
          <a:p>
            <a:r>
              <a:rPr lang="en-US" dirty="0" smtClean="0"/>
              <a:t>From SURS</a:t>
            </a:r>
            <a:endParaRPr lang="en-US" dirty="0"/>
          </a:p>
        </p:txBody>
      </p:sp>
      <p:sp>
        <p:nvSpPr>
          <p:cNvPr id="2" name="Title 1"/>
          <p:cNvSpPr>
            <a:spLocks noGrp="1"/>
          </p:cNvSpPr>
          <p:nvPr>
            <p:ph type="title"/>
          </p:nvPr>
        </p:nvSpPr>
        <p:spPr>
          <a:xfrm>
            <a:off x="0" y="249136"/>
            <a:ext cx="8229600" cy="420624"/>
          </a:xfrm>
        </p:spPr>
        <p:txBody>
          <a:bodyPr/>
          <a:lstStyle/>
          <a:p>
            <a:r>
              <a:rPr lang="en-US" dirty="0"/>
              <a:t>After Your Last </a:t>
            </a:r>
            <a:r>
              <a:rPr lang="en-US" dirty="0" smtClean="0"/>
              <a:t>Day</a:t>
            </a:r>
            <a:endParaRPr lang="en-US" dirty="0"/>
          </a:p>
        </p:txBody>
      </p:sp>
    </p:spTree>
    <p:extLst>
      <p:ext uri="{BB962C8B-B14F-4D97-AF65-F5344CB8AC3E}">
        <p14:creationId xmlns:p14="http://schemas.microsoft.com/office/powerpoint/2010/main" val="1285976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txBox="1">
            <a:spLocks/>
          </p:cNvSpPr>
          <p:nvPr/>
        </p:nvSpPr>
        <p:spPr>
          <a:xfrm>
            <a:off x="152388" y="537401"/>
            <a:ext cx="4495800" cy="452582"/>
          </a:xfrm>
          <a:prstGeom prst="rect">
            <a:avLst/>
          </a:prstGeom>
        </p:spPr>
        <p:txBody>
          <a:bodyPr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r"/>
            <a:endParaRPr lang="en-US" sz="2400" b="0" dirty="0">
              <a:solidFill>
                <a:schemeClr val="bg1"/>
              </a:solidFill>
            </a:endParaRPr>
          </a:p>
        </p:txBody>
      </p:sp>
      <p:sp>
        <p:nvSpPr>
          <p:cNvPr id="3" name="Content Placeholder 2"/>
          <p:cNvSpPr>
            <a:spLocks noGrp="1"/>
          </p:cNvSpPr>
          <p:nvPr>
            <p:ph sz="quarter" idx="13"/>
          </p:nvPr>
        </p:nvSpPr>
        <p:spPr>
          <a:xfrm>
            <a:off x="310896" y="1006548"/>
            <a:ext cx="8522208" cy="5743111"/>
          </a:xfrm>
        </p:spPr>
        <p:txBody>
          <a:bodyPr/>
          <a:lstStyle/>
          <a:p>
            <a:pPr>
              <a:buFont typeface="Wingdings" panose="05000000000000000000" pitchFamily="2" charset="2"/>
              <a:buChar char="q"/>
            </a:pPr>
            <a:r>
              <a:rPr lang="en-US" sz="2400" dirty="0"/>
              <a:t>There is no guarantee of post retirement employment at the University, in accordance with SURS and Board of Trustees guidelines</a:t>
            </a:r>
          </a:p>
          <a:p>
            <a:pPr>
              <a:buFont typeface="Wingdings" panose="05000000000000000000" pitchFamily="2" charset="2"/>
              <a:buChar char="q"/>
            </a:pPr>
            <a:endParaRPr lang="en-US" sz="1800" dirty="0"/>
          </a:p>
          <a:p>
            <a:pPr>
              <a:buFont typeface="Wingdings" panose="05000000000000000000" pitchFamily="2" charset="2"/>
              <a:buChar char="q"/>
            </a:pPr>
            <a:r>
              <a:rPr lang="en-US" sz="2400" dirty="0"/>
              <a:t>SURS Return-to-work limitations </a:t>
            </a:r>
          </a:p>
          <a:p>
            <a:pPr lvl="1">
              <a:buFont typeface="Wingdings" panose="05000000000000000000" pitchFamily="2" charset="2"/>
              <a:buChar char="q"/>
            </a:pPr>
            <a:r>
              <a:rPr lang="en-US" sz="2400" dirty="0"/>
              <a:t>Pay received for services performed at </a:t>
            </a:r>
            <a:r>
              <a:rPr lang="en-US" sz="2400" i="1" u="sng" dirty="0"/>
              <a:t>any</a:t>
            </a:r>
            <a:r>
              <a:rPr lang="en-US" sz="2400" dirty="0"/>
              <a:t> SURS covered employer </a:t>
            </a:r>
          </a:p>
          <a:p>
            <a:pPr lvl="1">
              <a:buFont typeface="Wingdings" panose="05000000000000000000" pitchFamily="2" charset="2"/>
              <a:buChar char="q"/>
            </a:pPr>
            <a:r>
              <a:rPr lang="en-US" sz="2400" dirty="0"/>
              <a:t>Personal earnings limitation</a:t>
            </a:r>
          </a:p>
          <a:p>
            <a:pPr lvl="1">
              <a:buFont typeface="Wingdings" panose="05000000000000000000" pitchFamily="2" charset="2"/>
              <a:buChar char="q"/>
            </a:pPr>
            <a:r>
              <a:rPr lang="en-US" sz="2400" dirty="0"/>
              <a:t>Limitations for institutions</a:t>
            </a:r>
          </a:p>
          <a:p>
            <a:pPr lvl="2">
              <a:buFont typeface="Wingdings" panose="05000000000000000000" pitchFamily="2" charset="2"/>
              <a:buChar char="q"/>
            </a:pPr>
            <a:r>
              <a:rPr lang="en-US" sz="2000" dirty="0"/>
              <a:t>40% of highest annual earnings limitation </a:t>
            </a:r>
          </a:p>
          <a:p>
            <a:pPr lvl="2">
              <a:buFont typeface="Wingdings" panose="05000000000000000000" pitchFamily="2" charset="2"/>
              <a:buChar char="q"/>
            </a:pPr>
            <a:endParaRPr lang="en-US" sz="1800" dirty="0"/>
          </a:p>
          <a:p>
            <a:pPr>
              <a:buFont typeface="Wingdings" panose="05000000000000000000" pitchFamily="2" charset="2"/>
              <a:buChar char="q"/>
            </a:pPr>
            <a:r>
              <a:rPr lang="en-US" sz="2000" dirty="0"/>
              <a:t>University of Illinois Return-to-work limitations</a:t>
            </a:r>
          </a:p>
          <a:p>
            <a:pPr lvl="1">
              <a:buFont typeface="Wingdings" panose="05000000000000000000" pitchFamily="2" charset="2"/>
              <a:buChar char="q"/>
            </a:pPr>
            <a:r>
              <a:rPr lang="en-US" sz="2000" dirty="0"/>
              <a:t>Maximum 50% FTE</a:t>
            </a:r>
          </a:p>
          <a:p>
            <a:endParaRPr lang="en-US" dirty="0"/>
          </a:p>
        </p:txBody>
      </p:sp>
      <p:sp>
        <p:nvSpPr>
          <p:cNvPr id="11" name="Title 1"/>
          <p:cNvSpPr txBox="1">
            <a:spLocks/>
          </p:cNvSpPr>
          <p:nvPr/>
        </p:nvSpPr>
        <p:spPr>
          <a:xfrm>
            <a:off x="0" y="273200"/>
            <a:ext cx="8229600" cy="420624"/>
          </a:xfrm>
          <a:prstGeom prst="rect">
            <a:avLst/>
          </a:prstGeom>
        </p:spPr>
        <p:txBody>
          <a:bodyPr vert="horz" lIns="91440" tIns="45720" rIns="91440" bIns="45720" rtlCol="0" anchor="ctr">
            <a:noAutofit/>
          </a:bodyPr>
          <a:lstStyle>
            <a:lvl1pPr algn="r" defTabSz="457200" rtl="0" eaLnBrk="1" latinLnBrk="0" hangingPunct="1">
              <a:spcBef>
                <a:spcPct val="0"/>
              </a:spcBef>
              <a:buNone/>
              <a:defRPr sz="3200" kern="1200">
                <a:solidFill>
                  <a:schemeClr val="bg1"/>
                </a:solidFill>
                <a:latin typeface="+mj-lt"/>
                <a:ea typeface="+mj-ea"/>
                <a:cs typeface="Arial" panose="020B0604020202020204" pitchFamily="34" charset="0"/>
              </a:defRPr>
            </a:lvl1pPr>
          </a:lstStyle>
          <a:p>
            <a:r>
              <a:rPr lang="en-US" dirty="0" smtClean="0"/>
              <a:t>Working After Retirement</a:t>
            </a:r>
            <a:endParaRPr lang="en-US" dirty="0"/>
          </a:p>
        </p:txBody>
      </p:sp>
    </p:spTree>
    <p:extLst>
      <p:ext uri="{BB962C8B-B14F-4D97-AF65-F5344CB8AC3E}">
        <p14:creationId xmlns:p14="http://schemas.microsoft.com/office/powerpoint/2010/main" val="802866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txBox="1">
            <a:spLocks/>
          </p:cNvSpPr>
          <p:nvPr/>
        </p:nvSpPr>
        <p:spPr>
          <a:xfrm>
            <a:off x="152388" y="537401"/>
            <a:ext cx="4495800" cy="452582"/>
          </a:xfrm>
          <a:prstGeom prst="rect">
            <a:avLst/>
          </a:prstGeom>
        </p:spPr>
        <p:txBody>
          <a:bodyPr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r"/>
            <a:endParaRPr lang="en-US" sz="2400" b="0" dirty="0">
              <a:solidFill>
                <a:schemeClr val="bg1"/>
              </a:solidFill>
            </a:endParaRPr>
          </a:p>
        </p:txBody>
      </p:sp>
      <p:sp>
        <p:nvSpPr>
          <p:cNvPr id="2" name="Title 1"/>
          <p:cNvSpPr>
            <a:spLocks noGrp="1"/>
          </p:cNvSpPr>
          <p:nvPr>
            <p:ph type="title"/>
          </p:nvPr>
        </p:nvSpPr>
        <p:spPr>
          <a:xfrm>
            <a:off x="0" y="273200"/>
            <a:ext cx="8229600" cy="420624"/>
          </a:xfrm>
        </p:spPr>
        <p:txBody>
          <a:bodyPr/>
          <a:lstStyle/>
          <a:p>
            <a:r>
              <a:rPr lang="en-US" dirty="0"/>
              <a:t>Working After </a:t>
            </a:r>
            <a:r>
              <a:rPr lang="en-US" dirty="0" smtClean="0"/>
              <a:t>Retirement</a:t>
            </a:r>
            <a:endParaRPr lang="en-US" dirty="0"/>
          </a:p>
        </p:txBody>
      </p:sp>
      <p:sp>
        <p:nvSpPr>
          <p:cNvPr id="3" name="Content Placeholder 2"/>
          <p:cNvSpPr>
            <a:spLocks noGrp="1"/>
          </p:cNvSpPr>
          <p:nvPr>
            <p:ph sz="quarter" idx="13"/>
          </p:nvPr>
        </p:nvSpPr>
        <p:spPr>
          <a:xfrm>
            <a:off x="457200" y="1700986"/>
            <a:ext cx="8229600" cy="2825389"/>
          </a:xfrm>
        </p:spPr>
        <p:txBody>
          <a:bodyPr/>
          <a:lstStyle/>
          <a:p>
            <a:pPr>
              <a:buFont typeface="Wingdings" panose="05000000000000000000" pitchFamily="2" charset="2"/>
              <a:buChar char="q"/>
            </a:pPr>
            <a:r>
              <a:rPr lang="en-US" sz="2400" dirty="0"/>
              <a:t>Future employment at any SURS institution must occur at least 60 days (61 days or more, even unpaid or emeritus) after retirement to avoid annuity impact</a:t>
            </a:r>
          </a:p>
          <a:p>
            <a:endParaRPr lang="en-US" sz="2400" dirty="0"/>
          </a:p>
          <a:p>
            <a:pPr>
              <a:buFont typeface="Wingdings" panose="05000000000000000000" pitchFamily="2" charset="2"/>
              <a:buChar char="q"/>
            </a:pPr>
            <a:r>
              <a:rPr lang="en-US" sz="2400" dirty="0"/>
              <a:t>If you return to work </a:t>
            </a:r>
            <a:r>
              <a:rPr lang="en-US" sz="2400" b="1" i="1" u="sng" dirty="0"/>
              <a:t>within</a:t>
            </a:r>
            <a:r>
              <a:rPr lang="en-US" sz="2400" dirty="0"/>
              <a:t> 60 days after you retire, your annuity will be cancelled, you will again participate in SURS, and you must repay all annuity payments </a:t>
            </a:r>
          </a:p>
        </p:txBody>
      </p:sp>
    </p:spTree>
    <p:extLst>
      <p:ext uri="{BB962C8B-B14F-4D97-AF65-F5344CB8AC3E}">
        <p14:creationId xmlns:p14="http://schemas.microsoft.com/office/powerpoint/2010/main" val="616474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txBox="1">
            <a:spLocks/>
          </p:cNvSpPr>
          <p:nvPr/>
        </p:nvSpPr>
        <p:spPr>
          <a:xfrm>
            <a:off x="152388" y="537401"/>
            <a:ext cx="4495800" cy="452582"/>
          </a:xfrm>
          <a:prstGeom prst="rect">
            <a:avLst/>
          </a:prstGeom>
        </p:spPr>
        <p:txBody>
          <a:bodyPr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r"/>
            <a:endParaRPr lang="en-US" sz="2400" b="0" dirty="0">
              <a:solidFill>
                <a:schemeClr val="bg1"/>
              </a:solidFill>
            </a:endParaRPr>
          </a:p>
        </p:txBody>
      </p:sp>
      <p:sp>
        <p:nvSpPr>
          <p:cNvPr id="2" name="Title 1"/>
          <p:cNvSpPr>
            <a:spLocks noGrp="1"/>
          </p:cNvSpPr>
          <p:nvPr>
            <p:ph type="title"/>
          </p:nvPr>
        </p:nvSpPr>
        <p:spPr>
          <a:xfrm>
            <a:off x="0" y="327089"/>
            <a:ext cx="8229600" cy="420624"/>
          </a:xfrm>
        </p:spPr>
        <p:txBody>
          <a:bodyPr/>
          <a:lstStyle/>
          <a:p>
            <a:r>
              <a:rPr lang="en-US" smtClean="0"/>
              <a:t>Urbana Campus HR Contacts</a:t>
            </a:r>
            <a:endParaRPr lang="en-US" dirty="0"/>
          </a:p>
        </p:txBody>
      </p:sp>
      <p:sp>
        <p:nvSpPr>
          <p:cNvPr id="3" name="Content Placeholder 2"/>
          <p:cNvSpPr>
            <a:spLocks noGrp="1"/>
          </p:cNvSpPr>
          <p:nvPr>
            <p:ph sz="quarter" idx="13"/>
          </p:nvPr>
        </p:nvSpPr>
        <p:spPr>
          <a:xfrm>
            <a:off x="457200" y="1102801"/>
            <a:ext cx="8229600" cy="4881336"/>
          </a:xfrm>
        </p:spPr>
        <p:txBody>
          <a:bodyPr/>
          <a:lstStyle/>
          <a:p>
            <a:pPr>
              <a:buFont typeface="Wingdings" panose="05000000000000000000" pitchFamily="2" charset="2"/>
              <a:buChar char="q"/>
            </a:pPr>
            <a:r>
              <a:rPr lang="en-US" dirty="0" smtClean="0"/>
              <a:t>Academic Human Resources</a:t>
            </a:r>
          </a:p>
          <a:p>
            <a:pPr marL="857250" lvl="2" indent="0">
              <a:buNone/>
            </a:pPr>
            <a:r>
              <a:rPr lang="en-US" sz="2600" dirty="0" smtClean="0"/>
              <a:t>807 S. Wright St. </a:t>
            </a:r>
          </a:p>
          <a:p>
            <a:pPr marL="857250" lvl="2" indent="0">
              <a:buNone/>
            </a:pPr>
            <a:r>
              <a:rPr lang="en-US" sz="2600" dirty="0" smtClean="0"/>
              <a:t>Suite 420 M/C 310</a:t>
            </a:r>
          </a:p>
          <a:p>
            <a:pPr marL="857250" lvl="2" indent="0">
              <a:buNone/>
            </a:pPr>
            <a:r>
              <a:rPr lang="en-US" sz="2600" dirty="0" smtClean="0"/>
              <a:t>Champaign, IL 61820</a:t>
            </a:r>
          </a:p>
          <a:p>
            <a:pPr marL="857250" lvl="2" indent="0">
              <a:buNone/>
            </a:pPr>
            <a:r>
              <a:rPr lang="en-US" sz="2600" dirty="0" smtClean="0"/>
              <a:t>217-333-6747</a:t>
            </a:r>
          </a:p>
          <a:p>
            <a:pPr marL="857250" lvl="2" indent="0">
              <a:buNone/>
            </a:pPr>
            <a:endParaRPr lang="en-US" sz="2600" dirty="0" smtClean="0"/>
          </a:p>
          <a:p>
            <a:pPr>
              <a:buFont typeface="Wingdings" panose="05000000000000000000" pitchFamily="2" charset="2"/>
              <a:buChar char="q"/>
            </a:pPr>
            <a:r>
              <a:rPr lang="en-US" dirty="0" smtClean="0"/>
              <a:t>Staff Human Resources</a:t>
            </a:r>
          </a:p>
          <a:p>
            <a:pPr marL="857250" lvl="2" indent="0">
              <a:buNone/>
            </a:pPr>
            <a:r>
              <a:rPr lang="en-US" sz="2600" dirty="0" smtClean="0"/>
              <a:t>52 E. Gregory St. M/C 562</a:t>
            </a:r>
          </a:p>
          <a:p>
            <a:pPr marL="857250" lvl="2" indent="0">
              <a:buNone/>
            </a:pPr>
            <a:r>
              <a:rPr lang="en-US" sz="2600" dirty="0" smtClean="0"/>
              <a:t>Champaign, IL  61820</a:t>
            </a:r>
          </a:p>
          <a:p>
            <a:pPr marL="857250" lvl="2" indent="0">
              <a:buNone/>
            </a:pPr>
            <a:r>
              <a:rPr lang="en-US" sz="2600" dirty="0" smtClean="0"/>
              <a:t>217-333-2137</a:t>
            </a:r>
          </a:p>
        </p:txBody>
      </p:sp>
    </p:spTree>
    <p:extLst>
      <p:ext uri="{BB962C8B-B14F-4D97-AF65-F5344CB8AC3E}">
        <p14:creationId xmlns:p14="http://schemas.microsoft.com/office/powerpoint/2010/main" val="1551773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txBox="1">
            <a:spLocks/>
          </p:cNvSpPr>
          <p:nvPr/>
        </p:nvSpPr>
        <p:spPr>
          <a:xfrm>
            <a:off x="152388" y="537401"/>
            <a:ext cx="4495800" cy="452582"/>
          </a:xfrm>
          <a:prstGeom prst="rect">
            <a:avLst/>
          </a:prstGeom>
        </p:spPr>
        <p:txBody>
          <a:bodyPr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r"/>
            <a:endParaRPr lang="en-US" sz="2400" b="0" dirty="0">
              <a:solidFill>
                <a:schemeClr val="bg1"/>
              </a:solidFill>
            </a:endParaRPr>
          </a:p>
        </p:txBody>
      </p:sp>
      <p:sp>
        <p:nvSpPr>
          <p:cNvPr id="4" name="Content Placeholder 3"/>
          <p:cNvSpPr>
            <a:spLocks noGrp="1"/>
          </p:cNvSpPr>
          <p:nvPr>
            <p:ph sz="quarter" idx="13"/>
          </p:nvPr>
        </p:nvSpPr>
        <p:spPr>
          <a:xfrm>
            <a:off x="457200" y="1560708"/>
            <a:ext cx="8229600" cy="4536627"/>
          </a:xfrm>
        </p:spPr>
        <p:txBody>
          <a:bodyPr/>
          <a:lstStyle/>
          <a:p>
            <a:pPr>
              <a:buFont typeface="Wingdings" panose="05000000000000000000" pitchFamily="2" charset="2"/>
              <a:buChar char="q"/>
            </a:pPr>
            <a:r>
              <a:rPr lang="en-US" sz="2000" dirty="0"/>
              <a:t>AHR:</a:t>
            </a:r>
          </a:p>
          <a:p>
            <a:pPr lvl="1">
              <a:buFont typeface="Wingdings" panose="05000000000000000000" pitchFamily="2" charset="2"/>
              <a:buChar char="q"/>
            </a:pPr>
            <a:r>
              <a:rPr lang="en-US" sz="2000" dirty="0"/>
              <a:t>Academic Human Resources</a:t>
            </a:r>
          </a:p>
          <a:p>
            <a:pPr>
              <a:buFont typeface="Wingdings" panose="05000000000000000000" pitchFamily="2" charset="2"/>
              <a:buChar char="q"/>
            </a:pPr>
            <a:r>
              <a:rPr lang="en-US" sz="2000" dirty="0"/>
              <a:t>CMS:  </a:t>
            </a:r>
          </a:p>
          <a:p>
            <a:pPr lvl="1">
              <a:buFont typeface="Wingdings" panose="05000000000000000000" pitchFamily="2" charset="2"/>
              <a:buChar char="q"/>
            </a:pPr>
            <a:r>
              <a:rPr lang="en-US" sz="2000" dirty="0"/>
              <a:t>Central Management Services</a:t>
            </a:r>
          </a:p>
          <a:p>
            <a:pPr>
              <a:buFont typeface="Wingdings" panose="05000000000000000000" pitchFamily="2" charset="2"/>
              <a:buChar char="q"/>
            </a:pPr>
            <a:r>
              <a:rPr lang="en-US" sz="2000" dirty="0"/>
              <a:t>SHR:</a:t>
            </a:r>
          </a:p>
          <a:p>
            <a:pPr lvl="1">
              <a:buFont typeface="Wingdings" panose="05000000000000000000" pitchFamily="2" charset="2"/>
              <a:buChar char="q"/>
            </a:pPr>
            <a:r>
              <a:rPr lang="en-US" sz="2000" dirty="0"/>
              <a:t>Staff Human Resources</a:t>
            </a:r>
          </a:p>
          <a:p>
            <a:pPr>
              <a:buFont typeface="Wingdings" panose="05000000000000000000" pitchFamily="2" charset="2"/>
              <a:buChar char="q"/>
            </a:pPr>
            <a:r>
              <a:rPr lang="en-US" sz="2000" dirty="0"/>
              <a:t>SSA:  </a:t>
            </a:r>
          </a:p>
          <a:p>
            <a:pPr lvl="1">
              <a:buFont typeface="Wingdings" panose="05000000000000000000" pitchFamily="2" charset="2"/>
              <a:buChar char="q"/>
            </a:pPr>
            <a:r>
              <a:rPr lang="en-US" sz="2000" dirty="0"/>
              <a:t>Social Security Administration</a:t>
            </a:r>
          </a:p>
          <a:p>
            <a:pPr>
              <a:buFont typeface="Wingdings" panose="05000000000000000000" pitchFamily="2" charset="2"/>
              <a:buChar char="q"/>
            </a:pPr>
            <a:r>
              <a:rPr lang="en-US" sz="2000" dirty="0"/>
              <a:t>SURS: </a:t>
            </a:r>
          </a:p>
          <a:p>
            <a:pPr lvl="1">
              <a:buFont typeface="Wingdings" panose="05000000000000000000" pitchFamily="2" charset="2"/>
              <a:buChar char="q"/>
            </a:pPr>
            <a:r>
              <a:rPr lang="en-US" sz="2000" dirty="0"/>
              <a:t> State Universities Retirement System</a:t>
            </a:r>
          </a:p>
          <a:p>
            <a:pPr>
              <a:buFont typeface="Wingdings" panose="05000000000000000000" pitchFamily="2" charset="2"/>
              <a:buChar char="q"/>
            </a:pPr>
            <a:r>
              <a:rPr lang="en-US" sz="2000" dirty="0"/>
              <a:t>UPB: 	</a:t>
            </a:r>
          </a:p>
          <a:p>
            <a:pPr lvl="1">
              <a:buFont typeface="Wingdings" panose="05000000000000000000" pitchFamily="2" charset="2"/>
              <a:buChar char="q"/>
            </a:pPr>
            <a:r>
              <a:rPr lang="en-US" sz="2000" dirty="0"/>
              <a:t>University Payroll and Benefits</a:t>
            </a:r>
            <a:r>
              <a:rPr lang="en-US" sz="2400" dirty="0"/>
              <a:t> </a:t>
            </a:r>
          </a:p>
        </p:txBody>
      </p:sp>
      <p:sp>
        <p:nvSpPr>
          <p:cNvPr id="2" name="Title 1"/>
          <p:cNvSpPr>
            <a:spLocks noGrp="1"/>
          </p:cNvSpPr>
          <p:nvPr>
            <p:ph type="title"/>
          </p:nvPr>
        </p:nvSpPr>
        <p:spPr/>
        <p:txBody>
          <a:bodyPr/>
          <a:lstStyle/>
          <a:p>
            <a:r>
              <a:rPr lang="en-US" dirty="0"/>
              <a:t>Terms You </a:t>
            </a:r>
            <a:r>
              <a:rPr lang="en-US" dirty="0" smtClean="0"/>
              <a:t>Will </a:t>
            </a:r>
            <a:r>
              <a:rPr lang="en-US" dirty="0"/>
              <a:t>Hear </a:t>
            </a:r>
            <a:r>
              <a:rPr lang="en-US" dirty="0" smtClean="0"/>
              <a:t>Used</a:t>
            </a:r>
            <a:endParaRPr lang="en-US" dirty="0"/>
          </a:p>
        </p:txBody>
      </p:sp>
    </p:spTree>
    <p:extLst>
      <p:ext uri="{BB962C8B-B14F-4D97-AF65-F5344CB8AC3E}">
        <p14:creationId xmlns:p14="http://schemas.microsoft.com/office/powerpoint/2010/main" val="2160849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Years Prior to </a:t>
            </a:r>
            <a:r>
              <a:rPr lang="en-US" dirty="0" smtClean="0"/>
              <a:t>Retirement</a:t>
            </a:r>
            <a:endParaRPr lang="en-US" dirty="0"/>
          </a:p>
        </p:txBody>
      </p:sp>
      <p:sp>
        <p:nvSpPr>
          <p:cNvPr id="4" name="Content Placeholder 3"/>
          <p:cNvSpPr>
            <a:spLocks noGrp="1"/>
          </p:cNvSpPr>
          <p:nvPr>
            <p:ph sz="quarter" idx="13"/>
          </p:nvPr>
        </p:nvSpPr>
        <p:spPr>
          <a:xfrm>
            <a:off x="457200" y="1608836"/>
            <a:ext cx="8229600" cy="3391698"/>
          </a:xfrm>
        </p:spPr>
        <p:txBody>
          <a:bodyPr/>
          <a:lstStyle/>
          <a:p>
            <a:pPr>
              <a:buFont typeface="Wingdings" panose="05000000000000000000" pitchFamily="2" charset="2"/>
              <a:buChar char="q"/>
            </a:pPr>
            <a:r>
              <a:rPr lang="en-US" dirty="0"/>
              <a:t>Start your non-financial retirement planning</a:t>
            </a:r>
          </a:p>
          <a:p>
            <a:pPr>
              <a:buFont typeface="Wingdings" panose="05000000000000000000" pitchFamily="2" charset="2"/>
              <a:buChar char="q"/>
            </a:pPr>
            <a:endParaRPr lang="en-US" dirty="0"/>
          </a:p>
          <a:p>
            <a:pPr>
              <a:buFont typeface="Wingdings" panose="05000000000000000000" pitchFamily="2" charset="2"/>
              <a:buChar char="q"/>
            </a:pPr>
            <a:r>
              <a:rPr lang="en-US" dirty="0"/>
              <a:t>You have worked for possibly 20 years or more</a:t>
            </a:r>
          </a:p>
          <a:p>
            <a:pPr lvl="1">
              <a:buFont typeface="Wingdings" panose="05000000000000000000" pitchFamily="2" charset="2"/>
              <a:buChar char="q"/>
            </a:pPr>
            <a:r>
              <a:rPr lang="en-US" sz="2400" dirty="0"/>
              <a:t>What will your days/weeks look like?</a:t>
            </a:r>
          </a:p>
          <a:p>
            <a:pPr lvl="1">
              <a:buFont typeface="Wingdings" panose="05000000000000000000" pitchFamily="2" charset="2"/>
              <a:buChar char="q"/>
            </a:pPr>
            <a:endParaRPr lang="en-US" sz="2400" dirty="0"/>
          </a:p>
          <a:p>
            <a:pPr>
              <a:buFont typeface="Wingdings" panose="05000000000000000000" pitchFamily="2" charset="2"/>
              <a:buChar char="q"/>
            </a:pPr>
            <a:r>
              <a:rPr lang="en-US" dirty="0"/>
              <a:t>Do you want or need to continue to work in some capacity</a:t>
            </a:r>
            <a:r>
              <a:rPr lang="en-US" dirty="0" smtClean="0"/>
              <a:t>?</a:t>
            </a:r>
            <a:endParaRPr lang="en-US" dirty="0"/>
          </a:p>
        </p:txBody>
      </p:sp>
    </p:spTree>
    <p:extLst>
      <p:ext uri="{BB962C8B-B14F-4D97-AF65-F5344CB8AC3E}">
        <p14:creationId xmlns:p14="http://schemas.microsoft.com/office/powerpoint/2010/main" val="1058089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Research on Preparing for </a:t>
            </a:r>
            <a:r>
              <a:rPr lang="en-US" sz="3000" dirty="0" smtClean="0"/>
              <a:t>Retirement</a:t>
            </a:r>
            <a:endParaRPr lang="en-US" sz="3000" dirty="0"/>
          </a:p>
        </p:txBody>
      </p:sp>
      <p:sp>
        <p:nvSpPr>
          <p:cNvPr id="4" name="Content Placeholder 3"/>
          <p:cNvSpPr>
            <a:spLocks noGrp="1"/>
          </p:cNvSpPr>
          <p:nvPr>
            <p:ph sz="quarter" idx="13"/>
          </p:nvPr>
        </p:nvSpPr>
        <p:spPr>
          <a:xfrm>
            <a:off x="457200" y="1608836"/>
            <a:ext cx="8229600" cy="2419124"/>
          </a:xfrm>
        </p:spPr>
        <p:txBody>
          <a:bodyPr/>
          <a:lstStyle/>
          <a:p>
            <a:pPr>
              <a:buFont typeface="Wingdings" panose="05000000000000000000" pitchFamily="2" charset="2"/>
              <a:buChar char="q"/>
            </a:pPr>
            <a:r>
              <a:rPr lang="en-US" i="1" dirty="0"/>
              <a:t>Dr. Nancy Schlossberg, retired Professor of Counseling Psychology, University of Maryland</a:t>
            </a:r>
          </a:p>
          <a:p>
            <a:pPr>
              <a:buFont typeface="Wingdings" panose="05000000000000000000" pitchFamily="2" charset="2"/>
              <a:buChar char="q"/>
            </a:pPr>
            <a:endParaRPr lang="en-US" i="1" dirty="0"/>
          </a:p>
          <a:p>
            <a:pPr lvl="1">
              <a:buFont typeface="Wingdings" panose="05000000000000000000" pitchFamily="2" charset="2"/>
              <a:buChar char="q"/>
            </a:pPr>
            <a:r>
              <a:rPr lang="en-US" i="1" dirty="0"/>
              <a:t>Retired at 67 and found it was harder than she expected, which led to new </a:t>
            </a:r>
            <a:r>
              <a:rPr lang="en-US" i="1" dirty="0" smtClean="0"/>
              <a:t>research</a:t>
            </a:r>
            <a:endParaRPr lang="en-US" dirty="0"/>
          </a:p>
        </p:txBody>
      </p:sp>
    </p:spTree>
    <p:extLst>
      <p:ext uri="{BB962C8B-B14F-4D97-AF65-F5344CB8AC3E}">
        <p14:creationId xmlns:p14="http://schemas.microsoft.com/office/powerpoint/2010/main" val="2551939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txBox="1">
            <a:spLocks/>
          </p:cNvSpPr>
          <p:nvPr/>
        </p:nvSpPr>
        <p:spPr>
          <a:xfrm>
            <a:off x="152388" y="537401"/>
            <a:ext cx="4495800" cy="452582"/>
          </a:xfrm>
          <a:prstGeom prst="rect">
            <a:avLst/>
          </a:prstGeom>
        </p:spPr>
        <p:txBody>
          <a:bodyPr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r"/>
            <a:endParaRPr lang="en-US" sz="2400" b="0" dirty="0">
              <a:solidFill>
                <a:schemeClr val="bg1"/>
              </a:solidFill>
            </a:endParaRPr>
          </a:p>
        </p:txBody>
      </p:sp>
      <p:sp>
        <p:nvSpPr>
          <p:cNvPr id="2" name="Title 1"/>
          <p:cNvSpPr>
            <a:spLocks noGrp="1"/>
          </p:cNvSpPr>
          <p:nvPr>
            <p:ph type="title"/>
          </p:nvPr>
        </p:nvSpPr>
        <p:spPr/>
        <p:txBody>
          <a:bodyPr/>
          <a:lstStyle/>
          <a:p>
            <a:r>
              <a:rPr lang="en-US" dirty="0"/>
              <a:t>Types of Retirement </a:t>
            </a:r>
            <a:r>
              <a:rPr lang="en-US" dirty="0" smtClean="0"/>
              <a:t>Approaches</a:t>
            </a:r>
            <a:endParaRPr lang="en-US" dirty="0"/>
          </a:p>
        </p:txBody>
      </p:sp>
      <p:sp>
        <p:nvSpPr>
          <p:cNvPr id="3" name="Content Placeholder 2"/>
          <p:cNvSpPr>
            <a:spLocks noGrp="1"/>
          </p:cNvSpPr>
          <p:nvPr>
            <p:ph sz="quarter" idx="13"/>
          </p:nvPr>
        </p:nvSpPr>
        <p:spPr>
          <a:xfrm>
            <a:off x="457200" y="1608836"/>
            <a:ext cx="8229600" cy="4315027"/>
          </a:xfrm>
        </p:spPr>
        <p:txBody>
          <a:bodyPr/>
          <a:lstStyle/>
          <a:p>
            <a:pPr marL="0" indent="0">
              <a:buNone/>
            </a:pPr>
            <a:r>
              <a:rPr lang="en-US" i="1" dirty="0"/>
              <a:t>Dr. Nancy Schlossberg has identified a number of </a:t>
            </a:r>
            <a:r>
              <a:rPr lang="en-US" i="1" dirty="0" smtClean="0"/>
              <a:t>“</a:t>
            </a:r>
            <a:r>
              <a:rPr lang="en-US" i="1" dirty="0"/>
              <a:t>types” of approaches to retirement</a:t>
            </a:r>
          </a:p>
          <a:p>
            <a:endParaRPr lang="en-US" i="1" dirty="0"/>
          </a:p>
          <a:p>
            <a:pPr marL="0" indent="0">
              <a:buNone/>
            </a:pPr>
            <a:r>
              <a:rPr lang="en-US" b="1" i="1" dirty="0">
                <a:solidFill>
                  <a:srgbClr val="FF6600"/>
                </a:solidFill>
              </a:rPr>
              <a:t>Searcher</a:t>
            </a:r>
            <a:r>
              <a:rPr lang="en-US" i="1" dirty="0">
                <a:solidFill>
                  <a:srgbClr val="FF6600"/>
                </a:solidFill>
              </a:rPr>
              <a:t>: </a:t>
            </a:r>
            <a:r>
              <a:rPr lang="en-US" dirty="0"/>
              <a:t>someone who explores new life options through trial and error </a:t>
            </a:r>
          </a:p>
          <a:p>
            <a:pPr marL="0" indent="0">
              <a:buNone/>
            </a:pPr>
            <a:r>
              <a:rPr lang="en-US" b="1" dirty="0">
                <a:solidFill>
                  <a:srgbClr val="FF6600"/>
                </a:solidFill>
              </a:rPr>
              <a:t>Adventurer</a:t>
            </a:r>
            <a:r>
              <a:rPr lang="en-US" dirty="0">
                <a:solidFill>
                  <a:srgbClr val="FF6600"/>
                </a:solidFill>
              </a:rPr>
              <a:t>: </a:t>
            </a:r>
            <a:r>
              <a:rPr lang="en-US" dirty="0"/>
              <a:t>someone who sees retirement as an opportunity to branch out into new endeavors </a:t>
            </a:r>
          </a:p>
          <a:p>
            <a:pPr marL="0" indent="0">
              <a:buNone/>
            </a:pPr>
            <a:r>
              <a:rPr lang="en-US" b="1" dirty="0">
                <a:solidFill>
                  <a:srgbClr val="FF6600"/>
                </a:solidFill>
              </a:rPr>
              <a:t>Continuer</a:t>
            </a:r>
            <a:r>
              <a:rPr lang="en-US" dirty="0">
                <a:solidFill>
                  <a:srgbClr val="FF6600"/>
                </a:solidFill>
              </a:rPr>
              <a:t>: </a:t>
            </a:r>
            <a:r>
              <a:rPr lang="en-US" dirty="0"/>
              <a:t>someone who utilizes existing skills to pursue their existing </a:t>
            </a:r>
            <a:r>
              <a:rPr lang="en-US" dirty="0" smtClean="0"/>
              <a:t>interests</a:t>
            </a:r>
            <a:endParaRPr lang="en-US" dirty="0"/>
          </a:p>
        </p:txBody>
      </p:sp>
    </p:spTree>
    <p:extLst>
      <p:ext uri="{BB962C8B-B14F-4D97-AF65-F5344CB8AC3E}">
        <p14:creationId xmlns:p14="http://schemas.microsoft.com/office/powerpoint/2010/main" val="3363681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txBox="1">
            <a:spLocks/>
          </p:cNvSpPr>
          <p:nvPr/>
        </p:nvSpPr>
        <p:spPr>
          <a:xfrm>
            <a:off x="152388" y="537401"/>
            <a:ext cx="4495800" cy="452582"/>
          </a:xfrm>
          <a:prstGeom prst="rect">
            <a:avLst/>
          </a:prstGeom>
        </p:spPr>
        <p:txBody>
          <a:bodyPr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r"/>
            <a:endParaRPr lang="en-US" sz="2400" b="0" dirty="0">
              <a:solidFill>
                <a:schemeClr val="bg1"/>
              </a:solidFill>
            </a:endParaRPr>
          </a:p>
        </p:txBody>
      </p:sp>
      <p:sp>
        <p:nvSpPr>
          <p:cNvPr id="2" name="Title 1"/>
          <p:cNvSpPr>
            <a:spLocks noGrp="1"/>
          </p:cNvSpPr>
          <p:nvPr>
            <p:ph type="title"/>
          </p:nvPr>
        </p:nvSpPr>
        <p:spPr/>
        <p:txBody>
          <a:bodyPr/>
          <a:lstStyle/>
          <a:p>
            <a:r>
              <a:rPr lang="en-US" dirty="0"/>
              <a:t>Types of Retirement </a:t>
            </a:r>
            <a:r>
              <a:rPr lang="en-US" dirty="0" smtClean="0"/>
              <a:t>Approaches</a:t>
            </a:r>
            <a:endParaRPr lang="en-US" dirty="0"/>
          </a:p>
        </p:txBody>
      </p:sp>
      <p:sp>
        <p:nvSpPr>
          <p:cNvPr id="3" name="Content Placeholder 2"/>
          <p:cNvSpPr>
            <a:spLocks noGrp="1"/>
          </p:cNvSpPr>
          <p:nvPr>
            <p:ph sz="quarter" idx="13"/>
          </p:nvPr>
        </p:nvSpPr>
        <p:spPr>
          <a:xfrm>
            <a:off x="457200" y="1608836"/>
            <a:ext cx="8229600" cy="3884140"/>
          </a:xfrm>
        </p:spPr>
        <p:txBody>
          <a:bodyPr/>
          <a:lstStyle/>
          <a:p>
            <a:pPr marL="0" indent="0">
              <a:buNone/>
            </a:pPr>
            <a:r>
              <a:rPr lang="en-US" b="1" dirty="0">
                <a:solidFill>
                  <a:srgbClr val="FF6600"/>
                </a:solidFill>
              </a:rPr>
              <a:t>Easy glider</a:t>
            </a:r>
            <a:r>
              <a:rPr lang="en-US" dirty="0">
                <a:solidFill>
                  <a:srgbClr val="FF6600"/>
                </a:solidFill>
              </a:rPr>
              <a:t>: </a:t>
            </a:r>
            <a:r>
              <a:rPr lang="en-US" dirty="0"/>
              <a:t>someone who is content not to have any agenda and to just let everyday unfold</a:t>
            </a:r>
            <a:endParaRPr lang="en-US" i="1" dirty="0"/>
          </a:p>
          <a:p>
            <a:pPr marL="0" indent="0">
              <a:buNone/>
            </a:pPr>
            <a:endParaRPr lang="en-US" b="1" dirty="0">
              <a:solidFill>
                <a:srgbClr val="D5652C"/>
              </a:solidFill>
            </a:endParaRPr>
          </a:p>
          <a:p>
            <a:pPr marL="0" indent="0">
              <a:buNone/>
            </a:pPr>
            <a:r>
              <a:rPr lang="en-US" b="1" dirty="0">
                <a:solidFill>
                  <a:srgbClr val="FF6600"/>
                </a:solidFill>
              </a:rPr>
              <a:t>Involved spectators: </a:t>
            </a:r>
            <a:r>
              <a:rPr lang="en-US" dirty="0"/>
              <a:t>someone who cares deeply about the world, but engage in less-active ways </a:t>
            </a:r>
          </a:p>
          <a:p>
            <a:pPr marL="0" indent="0">
              <a:buNone/>
            </a:pPr>
            <a:endParaRPr lang="en-US" b="1" dirty="0">
              <a:solidFill>
                <a:srgbClr val="D5652C"/>
              </a:solidFill>
            </a:endParaRPr>
          </a:p>
          <a:p>
            <a:pPr marL="0" indent="0">
              <a:buNone/>
            </a:pPr>
            <a:r>
              <a:rPr lang="en-US" b="1" dirty="0">
                <a:solidFill>
                  <a:srgbClr val="FF6600"/>
                </a:solidFill>
              </a:rPr>
              <a:t>Retreaters: </a:t>
            </a:r>
            <a:r>
              <a:rPr lang="en-US" dirty="0"/>
              <a:t>someone who takes time out or disengages from life </a:t>
            </a:r>
            <a:endParaRPr lang="en-US" dirty="0"/>
          </a:p>
        </p:txBody>
      </p:sp>
    </p:spTree>
    <p:extLst>
      <p:ext uri="{BB962C8B-B14F-4D97-AF65-F5344CB8AC3E}">
        <p14:creationId xmlns:p14="http://schemas.microsoft.com/office/powerpoint/2010/main" val="1668775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3"/>
          </p:nvPr>
        </p:nvSpPr>
        <p:spPr/>
        <p:txBody>
          <a:bodyPr>
            <a:noAutofit/>
          </a:bodyPr>
          <a:lstStyle/>
          <a:p>
            <a:pPr>
              <a:buFont typeface="Wingdings" panose="05000000000000000000" pitchFamily="2" charset="2"/>
              <a:buChar char="q"/>
            </a:pPr>
            <a:r>
              <a:rPr lang="en-US" i="1" dirty="0"/>
              <a:t>Dr. Schlossberg recommends three life areas to consider in preparing to retire</a:t>
            </a:r>
          </a:p>
          <a:p>
            <a:pPr>
              <a:buFont typeface="Wingdings" panose="05000000000000000000" pitchFamily="2" charset="2"/>
              <a:buChar char="q"/>
            </a:pPr>
            <a:endParaRPr lang="en-US" i="1" dirty="0"/>
          </a:p>
          <a:p>
            <a:pPr marL="0" indent="0">
              <a:buNone/>
            </a:pPr>
            <a:r>
              <a:rPr lang="en-US" b="1" i="1" dirty="0" smtClean="0">
                <a:solidFill>
                  <a:srgbClr val="FF6600"/>
                </a:solidFill>
              </a:rPr>
              <a:t>1.  Identity</a:t>
            </a:r>
            <a:endParaRPr lang="en-US" b="1" i="1" dirty="0">
              <a:solidFill>
                <a:srgbClr val="FF6600"/>
              </a:solidFill>
            </a:endParaRPr>
          </a:p>
          <a:p>
            <a:pPr lvl="1">
              <a:buFont typeface="Wingdings" panose="05000000000000000000" pitchFamily="2" charset="2"/>
              <a:buChar char="q"/>
            </a:pPr>
            <a:r>
              <a:rPr lang="en-US" i="1" dirty="0"/>
              <a:t>Can you say the word “retired”</a:t>
            </a:r>
          </a:p>
          <a:p>
            <a:pPr lvl="1">
              <a:buFont typeface="Wingdings" panose="05000000000000000000" pitchFamily="2" charset="2"/>
              <a:buChar char="q"/>
            </a:pPr>
            <a:r>
              <a:rPr lang="en-US" i="1" dirty="0"/>
              <a:t>How would you answer “what do </a:t>
            </a:r>
            <a:r>
              <a:rPr lang="en-US" i="1" u="sng" dirty="0"/>
              <a:t>you</a:t>
            </a:r>
            <a:r>
              <a:rPr lang="en-US" i="1" dirty="0"/>
              <a:t> do?”</a:t>
            </a:r>
          </a:p>
          <a:p>
            <a:pPr lvl="1">
              <a:buFont typeface="Wingdings" panose="05000000000000000000" pitchFamily="2" charset="2"/>
              <a:buChar char="q"/>
            </a:pPr>
            <a:r>
              <a:rPr lang="en-US" i="1" dirty="0"/>
              <a:t>What defines you?</a:t>
            </a:r>
          </a:p>
          <a:p>
            <a:pPr marL="0" indent="0" algn="ctr">
              <a:buNone/>
            </a:pPr>
            <a:r>
              <a:rPr lang="en-US" sz="1500" b="1" dirty="0" smtClean="0"/>
              <a:t>													</a:t>
            </a:r>
            <a:endParaRPr lang="en-US" sz="1800" dirty="0">
              <a:latin typeface="Georgia" panose="02040502050405020303" pitchFamily="18" charset="0"/>
            </a:endParaRPr>
          </a:p>
        </p:txBody>
      </p:sp>
      <p:sp>
        <p:nvSpPr>
          <p:cNvPr id="3" name="Title 2"/>
          <p:cNvSpPr>
            <a:spLocks noGrp="1"/>
          </p:cNvSpPr>
          <p:nvPr>
            <p:ph type="title"/>
          </p:nvPr>
        </p:nvSpPr>
        <p:spPr/>
        <p:txBody>
          <a:bodyPr/>
          <a:lstStyle/>
          <a:p>
            <a:r>
              <a:rPr lang="en-US" dirty="0"/>
              <a:t>Preparing to </a:t>
            </a:r>
            <a:r>
              <a:rPr lang="en-US" dirty="0" smtClean="0"/>
              <a:t>Retire</a:t>
            </a:r>
            <a:endParaRPr lang="en-US" dirty="0"/>
          </a:p>
        </p:txBody>
      </p:sp>
    </p:spTree>
    <p:extLst>
      <p:ext uri="{BB962C8B-B14F-4D97-AF65-F5344CB8AC3E}">
        <p14:creationId xmlns:p14="http://schemas.microsoft.com/office/powerpoint/2010/main" val="75198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3"/>
          </p:nvPr>
        </p:nvSpPr>
        <p:spPr/>
        <p:txBody>
          <a:bodyPr>
            <a:noAutofit/>
          </a:bodyPr>
          <a:lstStyle/>
          <a:p>
            <a:pPr marL="514350" indent="-514350">
              <a:buAutoNum type="arabicPeriod" startAt="2"/>
            </a:pPr>
            <a:r>
              <a:rPr lang="en-US" b="1" i="1" dirty="0">
                <a:solidFill>
                  <a:srgbClr val="FF6600"/>
                </a:solidFill>
              </a:rPr>
              <a:t>Purpose/Mission</a:t>
            </a:r>
          </a:p>
          <a:p>
            <a:pPr lvl="1">
              <a:buFont typeface="Wingdings" panose="05000000000000000000" pitchFamily="2" charset="2"/>
              <a:buChar char="q"/>
            </a:pPr>
            <a:r>
              <a:rPr lang="en-US" i="1" dirty="0"/>
              <a:t>Do you have any hobbies?</a:t>
            </a:r>
          </a:p>
          <a:p>
            <a:pPr lvl="1">
              <a:buFont typeface="Wingdings" panose="05000000000000000000" pitchFamily="2" charset="2"/>
              <a:buChar char="q"/>
            </a:pPr>
            <a:endParaRPr lang="en-US" sz="2400" i="1" dirty="0"/>
          </a:p>
          <a:p>
            <a:pPr lvl="1">
              <a:buFont typeface="Wingdings" panose="05000000000000000000" pitchFamily="2" charset="2"/>
              <a:buChar char="q"/>
            </a:pPr>
            <a:r>
              <a:rPr lang="en-US" i="1" dirty="0"/>
              <a:t>Where do you or where would you like to volunteer?</a:t>
            </a:r>
          </a:p>
          <a:p>
            <a:pPr lvl="1">
              <a:buFont typeface="Wingdings" panose="05000000000000000000" pitchFamily="2" charset="2"/>
              <a:buChar char="q"/>
            </a:pPr>
            <a:endParaRPr lang="en-US" sz="2400" i="1" dirty="0"/>
          </a:p>
          <a:p>
            <a:pPr lvl="1">
              <a:buFont typeface="Wingdings" panose="05000000000000000000" pitchFamily="2" charset="2"/>
              <a:buChar char="q"/>
            </a:pPr>
            <a:r>
              <a:rPr lang="en-US" i="1" dirty="0"/>
              <a:t>How will you stay mentally challenged?</a:t>
            </a:r>
          </a:p>
          <a:p>
            <a:pPr lvl="2">
              <a:buFont typeface="Wingdings" panose="05000000000000000000" pitchFamily="2" charset="2"/>
              <a:buChar char="q"/>
            </a:pPr>
            <a:r>
              <a:rPr lang="en-US" sz="2800" i="1" dirty="0">
                <a:hlinkClick r:id="rId3"/>
              </a:rPr>
              <a:t>www.Olli.Illinois.edu</a:t>
            </a:r>
            <a:endParaRPr lang="en-US" sz="2800" i="1" dirty="0"/>
          </a:p>
          <a:p>
            <a:pPr lvl="2">
              <a:buFont typeface="Wingdings" panose="05000000000000000000" pitchFamily="2" charset="2"/>
              <a:buChar char="q"/>
            </a:pPr>
            <a:r>
              <a:rPr lang="en-US" sz="2800" i="1" dirty="0"/>
              <a:t>OLLI@Illinois.edu</a:t>
            </a:r>
          </a:p>
          <a:p>
            <a:pPr marL="0" indent="0" algn="ctr">
              <a:buNone/>
            </a:pPr>
            <a:r>
              <a:rPr lang="en-US" sz="1500" b="1" dirty="0" smtClean="0"/>
              <a:t>													</a:t>
            </a:r>
            <a:endParaRPr lang="en-US" sz="1800" dirty="0">
              <a:latin typeface="Georgia" panose="02040502050405020303" pitchFamily="18" charset="0"/>
            </a:endParaRPr>
          </a:p>
        </p:txBody>
      </p:sp>
      <p:sp>
        <p:nvSpPr>
          <p:cNvPr id="3" name="Title 2"/>
          <p:cNvSpPr>
            <a:spLocks noGrp="1"/>
          </p:cNvSpPr>
          <p:nvPr>
            <p:ph type="title"/>
          </p:nvPr>
        </p:nvSpPr>
        <p:spPr/>
        <p:txBody>
          <a:bodyPr/>
          <a:lstStyle/>
          <a:p>
            <a:r>
              <a:rPr lang="en-US" dirty="0"/>
              <a:t>Preparing to </a:t>
            </a:r>
            <a:r>
              <a:rPr lang="en-US" dirty="0" smtClean="0"/>
              <a:t>Retire</a:t>
            </a:r>
            <a:endParaRPr lang="en-US" dirty="0"/>
          </a:p>
        </p:txBody>
      </p:sp>
    </p:spTree>
    <p:extLst>
      <p:ext uri="{BB962C8B-B14F-4D97-AF65-F5344CB8AC3E}">
        <p14:creationId xmlns:p14="http://schemas.microsoft.com/office/powerpoint/2010/main" val="299308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SE_PPT_template2">
  <a:themeElements>
    <a:clrScheme name="IHR Colors (Accent 1 &amp; 6)">
      <a:dk1>
        <a:sysClr val="windowText" lastClr="000000"/>
      </a:dk1>
      <a:lt1>
        <a:sysClr val="window" lastClr="FFFFFF"/>
      </a:lt1>
      <a:dk2>
        <a:srgbClr val="1F497D"/>
      </a:dk2>
      <a:lt2>
        <a:srgbClr val="EEECE1"/>
      </a:lt2>
      <a:accent1>
        <a:srgbClr val="003C7D"/>
      </a:accent1>
      <a:accent2>
        <a:srgbClr val="C0504D"/>
      </a:accent2>
      <a:accent3>
        <a:srgbClr val="9BBB59"/>
      </a:accent3>
      <a:accent4>
        <a:srgbClr val="8064A2"/>
      </a:accent4>
      <a:accent5>
        <a:srgbClr val="4BACC6"/>
      </a:accent5>
      <a:accent6>
        <a:srgbClr val="F47F24"/>
      </a:accent6>
      <a:hlink>
        <a:srgbClr val="0000FF"/>
      </a:hlink>
      <a:folHlink>
        <a:srgbClr val="800080"/>
      </a:folHlink>
    </a:clrScheme>
    <a:fontScheme name="IHR CTP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1353</TotalTime>
  <Words>1331</Words>
  <Application>Microsoft Office PowerPoint</Application>
  <PresentationFormat>On-screen Show (4:3)</PresentationFormat>
  <Paragraphs>239</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Georgia</vt:lpstr>
      <vt:lpstr>Wingdings</vt:lpstr>
      <vt:lpstr>1_CSE_PPT_template2</vt:lpstr>
      <vt:lpstr>PowerPoint Presentation</vt:lpstr>
      <vt:lpstr>Objectives</vt:lpstr>
      <vt:lpstr>Terms You Will Hear Used</vt:lpstr>
      <vt:lpstr>5 Years Prior to Retirement</vt:lpstr>
      <vt:lpstr>Research on Preparing for Retirement</vt:lpstr>
      <vt:lpstr>Types of Retirement Approaches</vt:lpstr>
      <vt:lpstr>Types of Retirement Approaches</vt:lpstr>
      <vt:lpstr>Preparing to Retire</vt:lpstr>
      <vt:lpstr>Preparing to Retire</vt:lpstr>
      <vt:lpstr>Preparing to Retire</vt:lpstr>
      <vt:lpstr>Transitioning to More Financial Planning  </vt:lpstr>
      <vt:lpstr>Estimating Your Options</vt:lpstr>
      <vt:lpstr>Use the SURS Benefit Estimator</vt:lpstr>
      <vt:lpstr>Use the SURS Benefit Estimator</vt:lpstr>
      <vt:lpstr>Information Needed for the SURS Estimator</vt:lpstr>
      <vt:lpstr>4 Years Prior to Retirement</vt:lpstr>
      <vt:lpstr>1 Year Prior to Retirement</vt:lpstr>
      <vt:lpstr>60 – 90 Days Prior to Retirement</vt:lpstr>
      <vt:lpstr>60 – 90 Days Prior to Retirement</vt:lpstr>
      <vt:lpstr>30 Days Prior to Retirement</vt:lpstr>
      <vt:lpstr>Before You Leave………</vt:lpstr>
      <vt:lpstr>After Your Last Day</vt:lpstr>
      <vt:lpstr>PowerPoint Presentation</vt:lpstr>
      <vt:lpstr>Working After Retirement</vt:lpstr>
      <vt:lpstr>Urbana Campus HR Contacts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Paceley</dc:creator>
  <cp:lastModifiedBy>Schroer, Emilia H</cp:lastModifiedBy>
  <cp:revision>242</cp:revision>
  <cp:lastPrinted>2017-04-03T20:58:33Z</cp:lastPrinted>
  <dcterms:created xsi:type="dcterms:W3CDTF">2013-12-02T15:55:24Z</dcterms:created>
  <dcterms:modified xsi:type="dcterms:W3CDTF">2017-04-03T20:59:01Z</dcterms:modified>
</cp:coreProperties>
</file>